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84" r:id="rId2"/>
    <p:sldId id="437" r:id="rId3"/>
    <p:sldId id="485" r:id="rId4"/>
    <p:sldId id="487" r:id="rId5"/>
    <p:sldId id="400" r:id="rId6"/>
    <p:sldId id="489" r:id="rId7"/>
    <p:sldId id="439" r:id="rId8"/>
    <p:sldId id="490" r:id="rId9"/>
    <p:sldId id="491" r:id="rId10"/>
    <p:sldId id="492" r:id="rId11"/>
    <p:sldId id="493" r:id="rId12"/>
    <p:sldId id="494" r:id="rId13"/>
    <p:sldId id="495" r:id="rId14"/>
    <p:sldId id="496" r:id="rId15"/>
    <p:sldId id="483" r:id="rId16"/>
  </p:sldIdLst>
  <p:sldSz cx="9144000" cy="6858000" type="screen4x3"/>
  <p:notesSz cx="6669088" cy="97758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68391" autoAdjust="0"/>
  </p:normalViewPr>
  <p:slideViewPr>
    <p:cSldViewPr>
      <p:cViewPr>
        <p:scale>
          <a:sx n="50" d="100"/>
          <a:sy n="50" d="100"/>
        </p:scale>
        <p:origin x="-1464" y="-15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2322"/>
    </p:cViewPr>
  </p:sorterViewPr>
  <p:notesViewPr>
    <p:cSldViewPr>
      <p:cViewPr varScale="1">
        <p:scale>
          <a:sx n="82" d="100"/>
          <a:sy n="82" d="100"/>
        </p:scale>
        <p:origin x="-3984" y="-96"/>
      </p:cViewPr>
      <p:guideLst>
        <p:guide orient="horz" pos="3079"/>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B353B-59A4-47DB-BE0F-A1E7188B4FEB}"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GB"/>
        </a:p>
      </dgm:t>
    </dgm:pt>
    <dgm:pt modelId="{A93EFED2-9E2C-4BC3-A1B7-09A729EA0978}">
      <dgm:prSet phldrT="[Text]"/>
      <dgm:spPr/>
      <dgm:t>
        <a:bodyPr/>
        <a:lstStyle/>
        <a:p>
          <a:r>
            <a:rPr lang="en-GB" dirty="0" smtClean="0"/>
            <a:t>Where we were</a:t>
          </a:r>
          <a:endParaRPr lang="en-GB" dirty="0"/>
        </a:p>
      </dgm:t>
    </dgm:pt>
    <dgm:pt modelId="{E85BE73F-B9D8-41B4-88C8-53D89540E104}" type="parTrans" cxnId="{AC560135-A519-4B5B-8282-DEF4D2727AC2}">
      <dgm:prSet/>
      <dgm:spPr/>
      <dgm:t>
        <a:bodyPr/>
        <a:lstStyle/>
        <a:p>
          <a:endParaRPr lang="en-GB"/>
        </a:p>
      </dgm:t>
    </dgm:pt>
    <dgm:pt modelId="{766C27A9-0A33-4DEE-9982-44A7644DCA9F}" type="sibTrans" cxnId="{AC560135-A519-4B5B-8282-DEF4D2727AC2}">
      <dgm:prSet/>
      <dgm:spPr/>
      <dgm:t>
        <a:bodyPr/>
        <a:lstStyle/>
        <a:p>
          <a:endParaRPr lang="en-GB"/>
        </a:p>
      </dgm:t>
    </dgm:pt>
    <dgm:pt modelId="{729985DC-B379-47B4-B67D-2C4ECCA9758A}">
      <dgm:prSet phldrT="[Text]"/>
      <dgm:spPr/>
      <dgm:t>
        <a:bodyPr/>
        <a:lstStyle/>
        <a:p>
          <a:r>
            <a:rPr lang="en-GB" dirty="0" smtClean="0"/>
            <a:t>No lot breakdown</a:t>
          </a:r>
          <a:endParaRPr lang="en-GB" dirty="0"/>
        </a:p>
      </dgm:t>
    </dgm:pt>
    <dgm:pt modelId="{98BF775A-4DF7-4CCF-A64C-6FF2937EE33F}" type="parTrans" cxnId="{7ADC0824-6D54-4594-B6EF-361B062FE353}">
      <dgm:prSet/>
      <dgm:spPr/>
      <dgm:t>
        <a:bodyPr/>
        <a:lstStyle/>
        <a:p>
          <a:endParaRPr lang="en-GB"/>
        </a:p>
      </dgm:t>
    </dgm:pt>
    <dgm:pt modelId="{69033DEB-0EBC-496F-999A-8290E98E8CFE}" type="sibTrans" cxnId="{7ADC0824-6D54-4594-B6EF-361B062FE353}">
      <dgm:prSet/>
      <dgm:spPr/>
      <dgm:t>
        <a:bodyPr/>
        <a:lstStyle/>
        <a:p>
          <a:endParaRPr lang="en-GB"/>
        </a:p>
      </dgm:t>
    </dgm:pt>
    <dgm:pt modelId="{2CAED3ED-227F-43D1-9DEA-F6E51C533460}">
      <dgm:prSet phldrT="[Text]"/>
      <dgm:spPr/>
      <dgm:t>
        <a:bodyPr/>
        <a:lstStyle/>
        <a:p>
          <a:r>
            <a:rPr lang="en-GB" dirty="0" smtClean="0"/>
            <a:t>Country of Origin was not important</a:t>
          </a:r>
          <a:endParaRPr lang="en-GB" dirty="0"/>
        </a:p>
      </dgm:t>
    </dgm:pt>
    <dgm:pt modelId="{2DBCFDCE-C3DD-41DD-8CE3-5876C96E9C26}" type="parTrans" cxnId="{70ED7FEB-B93B-47DB-9DCD-B7B78CBF6ADF}">
      <dgm:prSet/>
      <dgm:spPr/>
      <dgm:t>
        <a:bodyPr/>
        <a:lstStyle/>
        <a:p>
          <a:endParaRPr lang="en-GB"/>
        </a:p>
      </dgm:t>
    </dgm:pt>
    <dgm:pt modelId="{44DDCAAA-BF3D-405C-8B28-47D59EF7FD0F}" type="sibTrans" cxnId="{70ED7FEB-B93B-47DB-9DCD-B7B78CBF6ADF}">
      <dgm:prSet/>
      <dgm:spPr/>
      <dgm:t>
        <a:bodyPr/>
        <a:lstStyle/>
        <a:p>
          <a:endParaRPr lang="en-GB"/>
        </a:p>
      </dgm:t>
    </dgm:pt>
    <dgm:pt modelId="{2E84863A-33FE-478B-8302-8AD79F5DF02F}">
      <dgm:prSet phldrT="[Text]"/>
      <dgm:spPr/>
      <dgm:t>
        <a:bodyPr/>
        <a:lstStyle/>
        <a:p>
          <a:r>
            <a:rPr lang="en-GB" dirty="0" smtClean="0"/>
            <a:t>Minimum market engagement</a:t>
          </a:r>
          <a:endParaRPr lang="en-GB" dirty="0"/>
        </a:p>
      </dgm:t>
    </dgm:pt>
    <dgm:pt modelId="{3082F29B-4D2D-47BD-9DDC-C1E162197B01}" type="parTrans" cxnId="{47ABF6F1-9FA3-4D34-BA14-AE4E72CB737F}">
      <dgm:prSet/>
      <dgm:spPr/>
      <dgm:t>
        <a:bodyPr/>
        <a:lstStyle/>
        <a:p>
          <a:endParaRPr lang="en-GB"/>
        </a:p>
      </dgm:t>
    </dgm:pt>
    <dgm:pt modelId="{67FCBB89-4DF2-40CF-A4F5-0E205D1164E3}" type="sibTrans" cxnId="{47ABF6F1-9FA3-4D34-BA14-AE4E72CB737F}">
      <dgm:prSet/>
      <dgm:spPr/>
      <dgm:t>
        <a:bodyPr/>
        <a:lstStyle/>
        <a:p>
          <a:endParaRPr lang="en-GB"/>
        </a:p>
      </dgm:t>
    </dgm:pt>
    <dgm:pt modelId="{5294CEF1-B1C4-42CC-81AB-7C01DCBFB048}" type="pres">
      <dgm:prSet presAssocID="{551B353B-59A4-47DB-BE0F-A1E7188B4FEB}" presName="cycle" presStyleCnt="0">
        <dgm:presLayoutVars>
          <dgm:chMax val="1"/>
          <dgm:dir/>
          <dgm:animLvl val="ctr"/>
          <dgm:resizeHandles val="exact"/>
        </dgm:presLayoutVars>
      </dgm:prSet>
      <dgm:spPr/>
      <dgm:t>
        <a:bodyPr/>
        <a:lstStyle/>
        <a:p>
          <a:endParaRPr lang="en-GB"/>
        </a:p>
      </dgm:t>
    </dgm:pt>
    <dgm:pt modelId="{5239ACD0-577E-465B-9193-872A50ABF718}" type="pres">
      <dgm:prSet presAssocID="{A93EFED2-9E2C-4BC3-A1B7-09A729EA0978}" presName="centerShape" presStyleLbl="node0" presStyleIdx="0" presStyleCnt="1" custScaleX="211975" custScaleY="141390"/>
      <dgm:spPr/>
      <dgm:t>
        <a:bodyPr/>
        <a:lstStyle/>
        <a:p>
          <a:endParaRPr lang="en-GB"/>
        </a:p>
      </dgm:t>
    </dgm:pt>
    <dgm:pt modelId="{2CB97CB2-FCDB-49F3-BCCE-68AB2F2D8051}" type="pres">
      <dgm:prSet presAssocID="{98BF775A-4DF7-4CCF-A64C-6FF2937EE33F}" presName="parTrans" presStyleLbl="bgSibTrans2D1" presStyleIdx="0" presStyleCnt="3"/>
      <dgm:spPr/>
      <dgm:t>
        <a:bodyPr/>
        <a:lstStyle/>
        <a:p>
          <a:endParaRPr lang="en-GB"/>
        </a:p>
      </dgm:t>
    </dgm:pt>
    <dgm:pt modelId="{A124279C-20D1-4C60-9A88-3EB14F7BB903}" type="pres">
      <dgm:prSet presAssocID="{729985DC-B379-47B4-B67D-2C4ECCA9758A}" presName="node" presStyleLbl="node1" presStyleIdx="0" presStyleCnt="3" custScaleX="87528" custScaleY="54955" custRadScaleRad="125569" custRadScaleInc="1006">
        <dgm:presLayoutVars>
          <dgm:bulletEnabled val="1"/>
        </dgm:presLayoutVars>
      </dgm:prSet>
      <dgm:spPr/>
      <dgm:t>
        <a:bodyPr/>
        <a:lstStyle/>
        <a:p>
          <a:endParaRPr lang="en-GB"/>
        </a:p>
      </dgm:t>
    </dgm:pt>
    <dgm:pt modelId="{32D3B4CE-FB76-4C04-B928-52D5F7488E8F}" type="pres">
      <dgm:prSet presAssocID="{2DBCFDCE-C3DD-41DD-8CE3-5876C96E9C26}" presName="parTrans" presStyleLbl="bgSibTrans2D1" presStyleIdx="1" presStyleCnt="3"/>
      <dgm:spPr/>
      <dgm:t>
        <a:bodyPr/>
        <a:lstStyle/>
        <a:p>
          <a:endParaRPr lang="en-GB"/>
        </a:p>
      </dgm:t>
    </dgm:pt>
    <dgm:pt modelId="{CD6D4765-A0A9-4DF4-B9A6-A56A430FF4D7}" type="pres">
      <dgm:prSet presAssocID="{2CAED3ED-227F-43D1-9DEA-F6E51C533460}" presName="node" presStyleLbl="node1" presStyleIdx="1" presStyleCnt="3" custScaleX="117802" custScaleY="58366">
        <dgm:presLayoutVars>
          <dgm:bulletEnabled val="1"/>
        </dgm:presLayoutVars>
      </dgm:prSet>
      <dgm:spPr/>
      <dgm:t>
        <a:bodyPr/>
        <a:lstStyle/>
        <a:p>
          <a:endParaRPr lang="en-GB"/>
        </a:p>
      </dgm:t>
    </dgm:pt>
    <dgm:pt modelId="{7127AE89-1359-4F36-9045-3BE471C1A26C}" type="pres">
      <dgm:prSet presAssocID="{3082F29B-4D2D-47BD-9DDC-C1E162197B01}" presName="parTrans" presStyleLbl="bgSibTrans2D1" presStyleIdx="2" presStyleCnt="3"/>
      <dgm:spPr/>
      <dgm:t>
        <a:bodyPr/>
        <a:lstStyle/>
        <a:p>
          <a:endParaRPr lang="en-GB"/>
        </a:p>
      </dgm:t>
    </dgm:pt>
    <dgm:pt modelId="{F47E9289-B79C-4748-8896-FFDB9B11CF8D}" type="pres">
      <dgm:prSet presAssocID="{2E84863A-33FE-478B-8302-8AD79F5DF02F}" presName="node" presStyleLbl="node1" presStyleIdx="2" presStyleCnt="3" custScaleX="89617" custScaleY="52411" custRadScaleRad="127954" custRadScaleInc="-2741">
        <dgm:presLayoutVars>
          <dgm:bulletEnabled val="1"/>
        </dgm:presLayoutVars>
      </dgm:prSet>
      <dgm:spPr/>
      <dgm:t>
        <a:bodyPr/>
        <a:lstStyle/>
        <a:p>
          <a:endParaRPr lang="en-GB"/>
        </a:p>
      </dgm:t>
    </dgm:pt>
  </dgm:ptLst>
  <dgm:cxnLst>
    <dgm:cxn modelId="{E0FBE9E1-1975-4EAB-BCE2-8F93D01F3568}" type="presOf" srcId="{2CAED3ED-227F-43D1-9DEA-F6E51C533460}" destId="{CD6D4765-A0A9-4DF4-B9A6-A56A430FF4D7}" srcOrd="0" destOrd="0" presId="urn:microsoft.com/office/officeart/2005/8/layout/radial4"/>
    <dgm:cxn modelId="{00AF90F1-1336-49EE-9F39-245F972997F8}" type="presOf" srcId="{729985DC-B379-47B4-B67D-2C4ECCA9758A}" destId="{A124279C-20D1-4C60-9A88-3EB14F7BB903}" srcOrd="0" destOrd="0" presId="urn:microsoft.com/office/officeart/2005/8/layout/radial4"/>
    <dgm:cxn modelId="{AC560135-A519-4B5B-8282-DEF4D2727AC2}" srcId="{551B353B-59A4-47DB-BE0F-A1E7188B4FEB}" destId="{A93EFED2-9E2C-4BC3-A1B7-09A729EA0978}" srcOrd="0" destOrd="0" parTransId="{E85BE73F-B9D8-41B4-88C8-53D89540E104}" sibTransId="{766C27A9-0A33-4DEE-9982-44A7644DCA9F}"/>
    <dgm:cxn modelId="{7ADC0824-6D54-4594-B6EF-361B062FE353}" srcId="{A93EFED2-9E2C-4BC3-A1B7-09A729EA0978}" destId="{729985DC-B379-47B4-B67D-2C4ECCA9758A}" srcOrd="0" destOrd="0" parTransId="{98BF775A-4DF7-4CCF-A64C-6FF2937EE33F}" sibTransId="{69033DEB-0EBC-496F-999A-8290E98E8CFE}"/>
    <dgm:cxn modelId="{FB9A2510-132A-4272-A302-C92A6E592D2E}" type="presOf" srcId="{3082F29B-4D2D-47BD-9DDC-C1E162197B01}" destId="{7127AE89-1359-4F36-9045-3BE471C1A26C}" srcOrd="0" destOrd="0" presId="urn:microsoft.com/office/officeart/2005/8/layout/radial4"/>
    <dgm:cxn modelId="{60A0C065-800C-48D4-82A2-EACE173B3DB4}" type="presOf" srcId="{A93EFED2-9E2C-4BC3-A1B7-09A729EA0978}" destId="{5239ACD0-577E-465B-9193-872A50ABF718}" srcOrd="0" destOrd="0" presId="urn:microsoft.com/office/officeart/2005/8/layout/radial4"/>
    <dgm:cxn modelId="{CA096B65-243E-49C4-9C7E-BB738BDFD44D}" type="presOf" srcId="{2E84863A-33FE-478B-8302-8AD79F5DF02F}" destId="{F47E9289-B79C-4748-8896-FFDB9B11CF8D}" srcOrd="0" destOrd="0" presId="urn:microsoft.com/office/officeart/2005/8/layout/radial4"/>
    <dgm:cxn modelId="{6428E45E-7D6F-4D0D-BA98-8B83708479D8}" type="presOf" srcId="{551B353B-59A4-47DB-BE0F-A1E7188B4FEB}" destId="{5294CEF1-B1C4-42CC-81AB-7C01DCBFB048}" srcOrd="0" destOrd="0" presId="urn:microsoft.com/office/officeart/2005/8/layout/radial4"/>
    <dgm:cxn modelId="{09608446-8355-412E-A6BA-0BAFD3E11BD3}" type="presOf" srcId="{98BF775A-4DF7-4CCF-A64C-6FF2937EE33F}" destId="{2CB97CB2-FCDB-49F3-BCCE-68AB2F2D8051}" srcOrd="0" destOrd="0" presId="urn:microsoft.com/office/officeart/2005/8/layout/radial4"/>
    <dgm:cxn modelId="{70ED7FEB-B93B-47DB-9DCD-B7B78CBF6ADF}" srcId="{A93EFED2-9E2C-4BC3-A1B7-09A729EA0978}" destId="{2CAED3ED-227F-43D1-9DEA-F6E51C533460}" srcOrd="1" destOrd="0" parTransId="{2DBCFDCE-C3DD-41DD-8CE3-5876C96E9C26}" sibTransId="{44DDCAAA-BF3D-405C-8B28-47D59EF7FD0F}"/>
    <dgm:cxn modelId="{47ABF6F1-9FA3-4D34-BA14-AE4E72CB737F}" srcId="{A93EFED2-9E2C-4BC3-A1B7-09A729EA0978}" destId="{2E84863A-33FE-478B-8302-8AD79F5DF02F}" srcOrd="2" destOrd="0" parTransId="{3082F29B-4D2D-47BD-9DDC-C1E162197B01}" sibTransId="{67FCBB89-4DF2-40CF-A4F5-0E205D1164E3}"/>
    <dgm:cxn modelId="{F3CF1527-68C9-4D2B-BC86-E0F91DEC202B}" type="presOf" srcId="{2DBCFDCE-C3DD-41DD-8CE3-5876C96E9C26}" destId="{32D3B4CE-FB76-4C04-B928-52D5F7488E8F}" srcOrd="0" destOrd="0" presId="urn:microsoft.com/office/officeart/2005/8/layout/radial4"/>
    <dgm:cxn modelId="{372AF1CD-D147-4F2C-B491-11C25700A6C4}" type="presParOf" srcId="{5294CEF1-B1C4-42CC-81AB-7C01DCBFB048}" destId="{5239ACD0-577E-465B-9193-872A50ABF718}" srcOrd="0" destOrd="0" presId="urn:microsoft.com/office/officeart/2005/8/layout/radial4"/>
    <dgm:cxn modelId="{3707060F-8F9D-49C7-828B-4148CE8A420B}" type="presParOf" srcId="{5294CEF1-B1C4-42CC-81AB-7C01DCBFB048}" destId="{2CB97CB2-FCDB-49F3-BCCE-68AB2F2D8051}" srcOrd="1" destOrd="0" presId="urn:microsoft.com/office/officeart/2005/8/layout/radial4"/>
    <dgm:cxn modelId="{BEDC8FE9-E1F1-40FF-9FD0-393164D9E419}" type="presParOf" srcId="{5294CEF1-B1C4-42CC-81AB-7C01DCBFB048}" destId="{A124279C-20D1-4C60-9A88-3EB14F7BB903}" srcOrd="2" destOrd="0" presId="urn:microsoft.com/office/officeart/2005/8/layout/radial4"/>
    <dgm:cxn modelId="{80573620-3087-4607-9C1B-BC741C78378F}" type="presParOf" srcId="{5294CEF1-B1C4-42CC-81AB-7C01DCBFB048}" destId="{32D3B4CE-FB76-4C04-B928-52D5F7488E8F}" srcOrd="3" destOrd="0" presId="urn:microsoft.com/office/officeart/2005/8/layout/radial4"/>
    <dgm:cxn modelId="{5C3CE8B5-0780-481B-8A59-25798D7226B6}" type="presParOf" srcId="{5294CEF1-B1C4-42CC-81AB-7C01DCBFB048}" destId="{CD6D4765-A0A9-4DF4-B9A6-A56A430FF4D7}" srcOrd="4" destOrd="0" presId="urn:microsoft.com/office/officeart/2005/8/layout/radial4"/>
    <dgm:cxn modelId="{7151C202-0B2A-496F-BB27-9BE1BC722673}" type="presParOf" srcId="{5294CEF1-B1C4-42CC-81AB-7C01DCBFB048}" destId="{7127AE89-1359-4F36-9045-3BE471C1A26C}" srcOrd="5" destOrd="0" presId="urn:microsoft.com/office/officeart/2005/8/layout/radial4"/>
    <dgm:cxn modelId="{DA9E3B16-369C-49BE-B8A8-669165CE6299}" type="presParOf" srcId="{5294CEF1-B1C4-42CC-81AB-7C01DCBFB048}" destId="{F47E9289-B79C-4748-8896-FFDB9B11CF8D}"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CA81DA-1167-4302-B45E-2EC0FE2855C0}" type="doc">
      <dgm:prSet loTypeId="urn:microsoft.com/office/officeart/2005/8/layout/cycle3" loCatId="cycle" qsTypeId="urn:microsoft.com/office/officeart/2005/8/quickstyle/3d2" qsCatId="3D" csTypeId="urn:microsoft.com/office/officeart/2005/8/colors/accent1_2" csCatId="accent1" phldr="1"/>
      <dgm:spPr/>
      <dgm:t>
        <a:bodyPr/>
        <a:lstStyle/>
        <a:p>
          <a:endParaRPr lang="en-GB"/>
        </a:p>
      </dgm:t>
    </dgm:pt>
    <dgm:pt modelId="{C4F4B0A5-D235-4309-AACD-74120A3B924F}">
      <dgm:prSet phldrT="[Text]"/>
      <dgm:spPr/>
      <dgm:t>
        <a:bodyPr/>
        <a:lstStyle/>
        <a:p>
          <a:r>
            <a:rPr lang="en-GB" dirty="0" smtClean="0"/>
            <a:t>Sourcing Local</a:t>
          </a:r>
          <a:endParaRPr lang="en-GB" dirty="0"/>
        </a:p>
      </dgm:t>
    </dgm:pt>
    <dgm:pt modelId="{E85E7391-9EB4-43BF-ADD2-FF4C6A2E16F2}" type="parTrans" cxnId="{802DF679-76E1-43C0-A2D5-84CA3454D353}">
      <dgm:prSet/>
      <dgm:spPr/>
      <dgm:t>
        <a:bodyPr/>
        <a:lstStyle/>
        <a:p>
          <a:endParaRPr lang="en-GB"/>
        </a:p>
      </dgm:t>
    </dgm:pt>
    <dgm:pt modelId="{77B0784D-11EA-4E2B-8943-775E58B8B032}" type="sibTrans" cxnId="{802DF679-76E1-43C0-A2D5-84CA3454D353}">
      <dgm:prSet/>
      <dgm:spPr/>
      <dgm:t>
        <a:bodyPr/>
        <a:lstStyle/>
        <a:p>
          <a:endParaRPr lang="en-GB"/>
        </a:p>
      </dgm:t>
    </dgm:pt>
    <dgm:pt modelId="{0DD5E7A9-9DE5-4D7C-B944-B3EFFAC0BD52}">
      <dgm:prSet phldrT="[Text]"/>
      <dgm:spPr/>
      <dgm:t>
        <a:bodyPr/>
        <a:lstStyle/>
        <a:p>
          <a:r>
            <a:rPr lang="en-GB" dirty="0" smtClean="0"/>
            <a:t>Developing the Supply Chain</a:t>
          </a:r>
          <a:endParaRPr lang="en-GB" dirty="0"/>
        </a:p>
      </dgm:t>
    </dgm:pt>
    <dgm:pt modelId="{3CE360D0-D8D7-4702-AE05-1132685CF53C}" type="parTrans" cxnId="{66C73AA8-9B3C-48B6-8CBF-57051DB42372}">
      <dgm:prSet/>
      <dgm:spPr/>
      <dgm:t>
        <a:bodyPr/>
        <a:lstStyle/>
        <a:p>
          <a:endParaRPr lang="en-GB"/>
        </a:p>
      </dgm:t>
    </dgm:pt>
    <dgm:pt modelId="{752370FD-593B-43D7-BC8C-EAC424F2AE14}" type="sibTrans" cxnId="{66C73AA8-9B3C-48B6-8CBF-57051DB42372}">
      <dgm:prSet/>
      <dgm:spPr/>
      <dgm:t>
        <a:bodyPr/>
        <a:lstStyle/>
        <a:p>
          <a:endParaRPr lang="en-GB"/>
        </a:p>
      </dgm:t>
    </dgm:pt>
    <dgm:pt modelId="{A92FA45D-3189-4D2A-9EB9-99B02A78A7C2}">
      <dgm:prSet phldrT="[Text]"/>
      <dgm:spPr/>
      <dgm:t>
        <a:bodyPr/>
        <a:lstStyle/>
        <a:p>
          <a:r>
            <a:rPr lang="en-GB" dirty="0" smtClean="0"/>
            <a:t>Community Benefits</a:t>
          </a:r>
          <a:endParaRPr lang="en-GB" dirty="0"/>
        </a:p>
      </dgm:t>
    </dgm:pt>
    <dgm:pt modelId="{1CC793C2-34EC-444C-9A8B-76B15B155247}" type="parTrans" cxnId="{BF9BCC5E-D745-49E8-9426-0D04E2A221E7}">
      <dgm:prSet/>
      <dgm:spPr/>
      <dgm:t>
        <a:bodyPr/>
        <a:lstStyle/>
        <a:p>
          <a:endParaRPr lang="en-GB"/>
        </a:p>
      </dgm:t>
    </dgm:pt>
    <dgm:pt modelId="{FBAA9086-45D6-4B41-BBEF-17FAE28019C3}" type="sibTrans" cxnId="{BF9BCC5E-D745-49E8-9426-0D04E2A221E7}">
      <dgm:prSet/>
      <dgm:spPr/>
      <dgm:t>
        <a:bodyPr/>
        <a:lstStyle/>
        <a:p>
          <a:endParaRPr lang="en-GB"/>
        </a:p>
      </dgm:t>
    </dgm:pt>
    <dgm:pt modelId="{82350FE6-33F6-4C6D-BF6E-26D9DA961756}">
      <dgm:prSet phldrT="[Text]"/>
      <dgm:spPr>
        <a:gradFill rotWithShape="0">
          <a:gsLst>
            <a:gs pos="0">
              <a:srgbClr val="FFFF00"/>
            </a:gs>
            <a:gs pos="50000">
              <a:srgbClr val="9CB86E"/>
            </a:gs>
            <a:gs pos="100000">
              <a:srgbClr val="156B13"/>
            </a:gs>
          </a:gsLst>
          <a:lin ang="16200000" scaled="0"/>
        </a:gradFill>
      </dgm:spPr>
      <dgm:t>
        <a:bodyPr/>
        <a:lstStyle/>
        <a:p>
          <a:r>
            <a:rPr lang="en-GB" b="1" dirty="0" smtClean="0"/>
            <a:t>Sustainability</a:t>
          </a:r>
          <a:endParaRPr lang="en-GB" b="1" dirty="0"/>
        </a:p>
      </dgm:t>
    </dgm:pt>
    <dgm:pt modelId="{5C7F2031-B1E8-48DA-A8A1-86522F4893D1}" type="parTrans" cxnId="{5E4F47BD-7913-4EFD-90A1-9680B4355E1C}">
      <dgm:prSet/>
      <dgm:spPr/>
      <dgm:t>
        <a:bodyPr/>
        <a:lstStyle/>
        <a:p>
          <a:endParaRPr lang="en-GB"/>
        </a:p>
      </dgm:t>
    </dgm:pt>
    <dgm:pt modelId="{7CDB7C9E-DCBA-4866-88C6-13AE0090FC85}" type="sibTrans" cxnId="{5E4F47BD-7913-4EFD-90A1-9680B4355E1C}">
      <dgm:prSet/>
      <dgm:spPr/>
      <dgm:t>
        <a:bodyPr/>
        <a:lstStyle/>
        <a:p>
          <a:endParaRPr lang="en-GB"/>
        </a:p>
      </dgm:t>
    </dgm:pt>
    <dgm:pt modelId="{B5A4ACCE-4084-4390-99D6-84115333B136}">
      <dgm:prSet phldrT="[Text]"/>
      <dgm:spPr/>
      <dgm:t>
        <a:bodyPr/>
        <a:lstStyle/>
        <a:p>
          <a:r>
            <a:rPr lang="en-GB" smtClean="0"/>
            <a:t>Future Goals</a:t>
          </a:r>
          <a:endParaRPr lang="en-GB" dirty="0"/>
        </a:p>
      </dgm:t>
    </dgm:pt>
    <dgm:pt modelId="{DE7F652C-0EE5-4579-BC1C-BC444664BFF5}" type="sibTrans" cxnId="{AF63FB63-F959-4709-910D-DC05DBD6D129}">
      <dgm:prSet/>
      <dgm:spPr/>
      <dgm:t>
        <a:bodyPr/>
        <a:lstStyle/>
        <a:p>
          <a:endParaRPr lang="en-GB"/>
        </a:p>
      </dgm:t>
    </dgm:pt>
    <dgm:pt modelId="{1F392270-9BEB-4DEF-9398-F776BCF53DC7}" type="parTrans" cxnId="{AF63FB63-F959-4709-910D-DC05DBD6D129}">
      <dgm:prSet/>
      <dgm:spPr/>
      <dgm:t>
        <a:bodyPr/>
        <a:lstStyle/>
        <a:p>
          <a:endParaRPr lang="en-GB"/>
        </a:p>
      </dgm:t>
    </dgm:pt>
    <dgm:pt modelId="{2844517E-4374-468D-8DB3-3A1349385C2A}" type="pres">
      <dgm:prSet presAssocID="{31CA81DA-1167-4302-B45E-2EC0FE2855C0}" presName="Name0" presStyleCnt="0">
        <dgm:presLayoutVars>
          <dgm:dir/>
          <dgm:resizeHandles val="exact"/>
        </dgm:presLayoutVars>
      </dgm:prSet>
      <dgm:spPr/>
      <dgm:t>
        <a:bodyPr/>
        <a:lstStyle/>
        <a:p>
          <a:endParaRPr lang="en-GB"/>
        </a:p>
      </dgm:t>
    </dgm:pt>
    <dgm:pt modelId="{1CE9366D-C89C-4CF6-9B2D-CD0B1B90AB0A}" type="pres">
      <dgm:prSet presAssocID="{31CA81DA-1167-4302-B45E-2EC0FE2855C0}" presName="cycle" presStyleCnt="0"/>
      <dgm:spPr/>
      <dgm:t>
        <a:bodyPr/>
        <a:lstStyle/>
        <a:p>
          <a:endParaRPr lang="en-GB"/>
        </a:p>
      </dgm:t>
    </dgm:pt>
    <dgm:pt modelId="{A66A611B-49FF-48F6-BE82-8F8A35B3FA04}" type="pres">
      <dgm:prSet presAssocID="{C4F4B0A5-D235-4309-AACD-74120A3B924F}" presName="nodeFirstNode" presStyleLbl="node1" presStyleIdx="0" presStyleCnt="5">
        <dgm:presLayoutVars>
          <dgm:bulletEnabled val="1"/>
        </dgm:presLayoutVars>
      </dgm:prSet>
      <dgm:spPr/>
      <dgm:t>
        <a:bodyPr/>
        <a:lstStyle/>
        <a:p>
          <a:endParaRPr lang="en-GB"/>
        </a:p>
      </dgm:t>
    </dgm:pt>
    <dgm:pt modelId="{5F06A57C-062D-4F53-AD71-8D549506F048}" type="pres">
      <dgm:prSet presAssocID="{77B0784D-11EA-4E2B-8943-775E58B8B032}" presName="sibTransFirstNode" presStyleLbl="bgShp" presStyleIdx="0" presStyleCnt="1"/>
      <dgm:spPr/>
      <dgm:t>
        <a:bodyPr/>
        <a:lstStyle/>
        <a:p>
          <a:endParaRPr lang="en-GB"/>
        </a:p>
      </dgm:t>
    </dgm:pt>
    <dgm:pt modelId="{2038A8D0-81D5-4FA1-8294-5704148D5F6B}" type="pres">
      <dgm:prSet presAssocID="{0DD5E7A9-9DE5-4D7C-B944-B3EFFAC0BD52}" presName="nodeFollowingNodes" presStyleLbl="node1" presStyleIdx="1" presStyleCnt="5" custRadScaleRad="122391" custRadScaleInc="20114">
        <dgm:presLayoutVars>
          <dgm:bulletEnabled val="1"/>
        </dgm:presLayoutVars>
      </dgm:prSet>
      <dgm:spPr/>
      <dgm:t>
        <a:bodyPr/>
        <a:lstStyle/>
        <a:p>
          <a:endParaRPr lang="en-GB"/>
        </a:p>
      </dgm:t>
    </dgm:pt>
    <dgm:pt modelId="{6EE0A13E-F951-4F2A-A0BE-69DA1C377516}" type="pres">
      <dgm:prSet presAssocID="{A92FA45D-3189-4D2A-9EB9-99B02A78A7C2}" presName="nodeFollowingNodes" presStyleLbl="node1" presStyleIdx="2" presStyleCnt="5" custRadScaleRad="84527" custRadScaleInc="61512">
        <dgm:presLayoutVars>
          <dgm:bulletEnabled val="1"/>
        </dgm:presLayoutVars>
      </dgm:prSet>
      <dgm:spPr/>
      <dgm:t>
        <a:bodyPr/>
        <a:lstStyle/>
        <a:p>
          <a:endParaRPr lang="en-GB"/>
        </a:p>
      </dgm:t>
    </dgm:pt>
    <dgm:pt modelId="{F578C1DE-8919-4FFD-815F-9DC9C279247E}" type="pres">
      <dgm:prSet presAssocID="{B5A4ACCE-4084-4390-99D6-84115333B136}" presName="nodeFollowingNodes" presStyleLbl="node1" presStyleIdx="3" presStyleCnt="5" custRadScaleRad="124768" custRadScaleInc="97208">
        <dgm:presLayoutVars>
          <dgm:bulletEnabled val="1"/>
        </dgm:presLayoutVars>
      </dgm:prSet>
      <dgm:spPr/>
      <dgm:t>
        <a:bodyPr/>
        <a:lstStyle/>
        <a:p>
          <a:endParaRPr lang="en-GB"/>
        </a:p>
      </dgm:t>
    </dgm:pt>
    <dgm:pt modelId="{94D7F76E-7AED-44B2-8515-D8E97A64CBC4}" type="pres">
      <dgm:prSet presAssocID="{82350FE6-33F6-4C6D-BF6E-26D9DA961756}" presName="nodeFollowingNodes" presStyleLbl="node1" presStyleIdx="4" presStyleCnt="5" custRadScaleRad="9504" custRadScaleInc="106504">
        <dgm:presLayoutVars>
          <dgm:bulletEnabled val="1"/>
        </dgm:presLayoutVars>
      </dgm:prSet>
      <dgm:spPr/>
      <dgm:t>
        <a:bodyPr/>
        <a:lstStyle/>
        <a:p>
          <a:endParaRPr lang="en-GB"/>
        </a:p>
      </dgm:t>
    </dgm:pt>
  </dgm:ptLst>
  <dgm:cxnLst>
    <dgm:cxn modelId="{F97A1A09-80CF-472F-955A-ABC2D7E76CFB}" type="presOf" srcId="{82350FE6-33F6-4C6D-BF6E-26D9DA961756}" destId="{94D7F76E-7AED-44B2-8515-D8E97A64CBC4}" srcOrd="0" destOrd="0" presId="urn:microsoft.com/office/officeart/2005/8/layout/cycle3"/>
    <dgm:cxn modelId="{4AABC760-01D1-49B8-B3F6-402394DC1CD6}" type="presOf" srcId="{77B0784D-11EA-4E2B-8943-775E58B8B032}" destId="{5F06A57C-062D-4F53-AD71-8D549506F048}" srcOrd="0" destOrd="0" presId="urn:microsoft.com/office/officeart/2005/8/layout/cycle3"/>
    <dgm:cxn modelId="{AF63FB63-F959-4709-910D-DC05DBD6D129}" srcId="{31CA81DA-1167-4302-B45E-2EC0FE2855C0}" destId="{B5A4ACCE-4084-4390-99D6-84115333B136}" srcOrd="3" destOrd="0" parTransId="{1F392270-9BEB-4DEF-9398-F776BCF53DC7}" sibTransId="{DE7F652C-0EE5-4579-BC1C-BC444664BFF5}"/>
    <dgm:cxn modelId="{C4E840B7-5FE4-4809-97A0-79EF10BDBA00}" type="presOf" srcId="{A92FA45D-3189-4D2A-9EB9-99B02A78A7C2}" destId="{6EE0A13E-F951-4F2A-A0BE-69DA1C377516}" srcOrd="0" destOrd="0" presId="urn:microsoft.com/office/officeart/2005/8/layout/cycle3"/>
    <dgm:cxn modelId="{BF9BCC5E-D745-49E8-9426-0D04E2A221E7}" srcId="{31CA81DA-1167-4302-B45E-2EC0FE2855C0}" destId="{A92FA45D-3189-4D2A-9EB9-99B02A78A7C2}" srcOrd="2" destOrd="0" parTransId="{1CC793C2-34EC-444C-9A8B-76B15B155247}" sibTransId="{FBAA9086-45D6-4B41-BBEF-17FAE28019C3}"/>
    <dgm:cxn modelId="{4CD4E4A1-C95A-46C4-8C23-715A92B960F7}" type="presOf" srcId="{0DD5E7A9-9DE5-4D7C-B944-B3EFFAC0BD52}" destId="{2038A8D0-81D5-4FA1-8294-5704148D5F6B}" srcOrd="0" destOrd="0" presId="urn:microsoft.com/office/officeart/2005/8/layout/cycle3"/>
    <dgm:cxn modelId="{66C73AA8-9B3C-48B6-8CBF-57051DB42372}" srcId="{31CA81DA-1167-4302-B45E-2EC0FE2855C0}" destId="{0DD5E7A9-9DE5-4D7C-B944-B3EFFAC0BD52}" srcOrd="1" destOrd="0" parTransId="{3CE360D0-D8D7-4702-AE05-1132685CF53C}" sibTransId="{752370FD-593B-43D7-BC8C-EAC424F2AE14}"/>
    <dgm:cxn modelId="{802DF679-76E1-43C0-A2D5-84CA3454D353}" srcId="{31CA81DA-1167-4302-B45E-2EC0FE2855C0}" destId="{C4F4B0A5-D235-4309-AACD-74120A3B924F}" srcOrd="0" destOrd="0" parTransId="{E85E7391-9EB4-43BF-ADD2-FF4C6A2E16F2}" sibTransId="{77B0784D-11EA-4E2B-8943-775E58B8B032}"/>
    <dgm:cxn modelId="{0FE87C78-CB90-48BC-A463-9BD38416F1D1}" type="presOf" srcId="{31CA81DA-1167-4302-B45E-2EC0FE2855C0}" destId="{2844517E-4374-468D-8DB3-3A1349385C2A}" srcOrd="0" destOrd="0" presId="urn:microsoft.com/office/officeart/2005/8/layout/cycle3"/>
    <dgm:cxn modelId="{8F41FC5C-06E0-4949-A67E-97F858FE82CA}" type="presOf" srcId="{B5A4ACCE-4084-4390-99D6-84115333B136}" destId="{F578C1DE-8919-4FFD-815F-9DC9C279247E}" srcOrd="0" destOrd="0" presId="urn:microsoft.com/office/officeart/2005/8/layout/cycle3"/>
    <dgm:cxn modelId="{4FD50078-96CE-4C93-B406-7B8620AD375A}" type="presOf" srcId="{C4F4B0A5-D235-4309-AACD-74120A3B924F}" destId="{A66A611B-49FF-48F6-BE82-8F8A35B3FA04}" srcOrd="0" destOrd="0" presId="urn:microsoft.com/office/officeart/2005/8/layout/cycle3"/>
    <dgm:cxn modelId="{5E4F47BD-7913-4EFD-90A1-9680B4355E1C}" srcId="{31CA81DA-1167-4302-B45E-2EC0FE2855C0}" destId="{82350FE6-33F6-4C6D-BF6E-26D9DA961756}" srcOrd="4" destOrd="0" parTransId="{5C7F2031-B1E8-48DA-A8A1-86522F4893D1}" sibTransId="{7CDB7C9E-DCBA-4866-88C6-13AE0090FC85}"/>
    <dgm:cxn modelId="{B128CE73-E734-4BBD-9FE0-2297461A1EF6}" type="presParOf" srcId="{2844517E-4374-468D-8DB3-3A1349385C2A}" destId="{1CE9366D-C89C-4CF6-9B2D-CD0B1B90AB0A}" srcOrd="0" destOrd="0" presId="urn:microsoft.com/office/officeart/2005/8/layout/cycle3"/>
    <dgm:cxn modelId="{9A0E304F-02A5-4620-9BF2-8CA96DFD6E6A}" type="presParOf" srcId="{1CE9366D-C89C-4CF6-9B2D-CD0B1B90AB0A}" destId="{A66A611B-49FF-48F6-BE82-8F8A35B3FA04}" srcOrd="0" destOrd="0" presId="urn:microsoft.com/office/officeart/2005/8/layout/cycle3"/>
    <dgm:cxn modelId="{CFF838D1-4248-4F16-865D-C4D024742BF3}" type="presParOf" srcId="{1CE9366D-C89C-4CF6-9B2D-CD0B1B90AB0A}" destId="{5F06A57C-062D-4F53-AD71-8D549506F048}" srcOrd="1" destOrd="0" presId="urn:microsoft.com/office/officeart/2005/8/layout/cycle3"/>
    <dgm:cxn modelId="{41A93858-71CB-40C2-8581-F93D75ED6C86}" type="presParOf" srcId="{1CE9366D-C89C-4CF6-9B2D-CD0B1B90AB0A}" destId="{2038A8D0-81D5-4FA1-8294-5704148D5F6B}" srcOrd="2" destOrd="0" presId="urn:microsoft.com/office/officeart/2005/8/layout/cycle3"/>
    <dgm:cxn modelId="{22A6484B-1F1A-4722-BC23-F2D0F54D70DB}" type="presParOf" srcId="{1CE9366D-C89C-4CF6-9B2D-CD0B1B90AB0A}" destId="{6EE0A13E-F951-4F2A-A0BE-69DA1C377516}" srcOrd="3" destOrd="0" presId="urn:microsoft.com/office/officeart/2005/8/layout/cycle3"/>
    <dgm:cxn modelId="{69660AA6-0B05-4175-B1C8-3CE8FB7D4DB7}" type="presParOf" srcId="{1CE9366D-C89C-4CF6-9B2D-CD0B1B90AB0A}" destId="{F578C1DE-8919-4FFD-815F-9DC9C279247E}" srcOrd="4" destOrd="0" presId="urn:microsoft.com/office/officeart/2005/8/layout/cycle3"/>
    <dgm:cxn modelId="{0327F376-82D2-4E6B-BDA1-3DDCE8F7254B}" type="presParOf" srcId="{1CE9366D-C89C-4CF6-9B2D-CD0B1B90AB0A}" destId="{94D7F76E-7AED-44B2-8515-D8E97A64CBC4}" srcOrd="5"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1B353B-59A4-47DB-BE0F-A1E7188B4FEB}"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GB"/>
        </a:p>
      </dgm:t>
    </dgm:pt>
    <dgm:pt modelId="{A93EFED2-9E2C-4BC3-A1B7-09A729EA0978}">
      <dgm:prSet phldrT="[Text]"/>
      <dgm:spPr/>
      <dgm:t>
        <a:bodyPr/>
        <a:lstStyle/>
        <a:p>
          <a:r>
            <a:rPr lang="en-GB" dirty="0" smtClean="0"/>
            <a:t>Where we are</a:t>
          </a:r>
          <a:endParaRPr lang="en-GB" dirty="0"/>
        </a:p>
      </dgm:t>
    </dgm:pt>
    <dgm:pt modelId="{E85BE73F-B9D8-41B4-88C8-53D89540E104}" type="parTrans" cxnId="{AC560135-A519-4B5B-8282-DEF4D2727AC2}">
      <dgm:prSet/>
      <dgm:spPr/>
      <dgm:t>
        <a:bodyPr/>
        <a:lstStyle/>
        <a:p>
          <a:endParaRPr lang="en-GB"/>
        </a:p>
      </dgm:t>
    </dgm:pt>
    <dgm:pt modelId="{766C27A9-0A33-4DEE-9982-44A7644DCA9F}" type="sibTrans" cxnId="{AC560135-A519-4B5B-8282-DEF4D2727AC2}">
      <dgm:prSet/>
      <dgm:spPr/>
      <dgm:t>
        <a:bodyPr/>
        <a:lstStyle/>
        <a:p>
          <a:endParaRPr lang="en-GB"/>
        </a:p>
      </dgm:t>
    </dgm:pt>
    <dgm:pt modelId="{729985DC-B379-47B4-B67D-2C4ECCA9758A}">
      <dgm:prSet phldrT="[Text]"/>
      <dgm:spPr/>
      <dgm:t>
        <a:bodyPr/>
        <a:lstStyle/>
        <a:p>
          <a:r>
            <a:rPr lang="en-GB" dirty="0" smtClean="0"/>
            <a:t>Sourcing Local</a:t>
          </a:r>
          <a:endParaRPr lang="en-GB" dirty="0"/>
        </a:p>
      </dgm:t>
    </dgm:pt>
    <dgm:pt modelId="{98BF775A-4DF7-4CCF-A64C-6FF2937EE33F}" type="parTrans" cxnId="{7ADC0824-6D54-4594-B6EF-361B062FE353}">
      <dgm:prSet/>
      <dgm:spPr/>
      <dgm:t>
        <a:bodyPr/>
        <a:lstStyle/>
        <a:p>
          <a:endParaRPr lang="en-GB"/>
        </a:p>
      </dgm:t>
    </dgm:pt>
    <dgm:pt modelId="{69033DEB-0EBC-496F-999A-8290E98E8CFE}" type="sibTrans" cxnId="{7ADC0824-6D54-4594-B6EF-361B062FE353}">
      <dgm:prSet/>
      <dgm:spPr/>
      <dgm:t>
        <a:bodyPr/>
        <a:lstStyle/>
        <a:p>
          <a:endParaRPr lang="en-GB"/>
        </a:p>
      </dgm:t>
    </dgm:pt>
    <dgm:pt modelId="{2CAED3ED-227F-43D1-9DEA-F6E51C533460}">
      <dgm:prSet phldrT="[Text]"/>
      <dgm:spPr/>
      <dgm:t>
        <a:bodyPr/>
        <a:lstStyle/>
        <a:p>
          <a:r>
            <a:rPr lang="en-GB" dirty="0" smtClean="0"/>
            <a:t>Developing the Supply Chain</a:t>
          </a:r>
          <a:endParaRPr lang="en-GB" dirty="0"/>
        </a:p>
      </dgm:t>
    </dgm:pt>
    <dgm:pt modelId="{2DBCFDCE-C3DD-41DD-8CE3-5876C96E9C26}" type="parTrans" cxnId="{70ED7FEB-B93B-47DB-9DCD-B7B78CBF6ADF}">
      <dgm:prSet/>
      <dgm:spPr/>
      <dgm:t>
        <a:bodyPr/>
        <a:lstStyle/>
        <a:p>
          <a:endParaRPr lang="en-GB"/>
        </a:p>
      </dgm:t>
    </dgm:pt>
    <dgm:pt modelId="{44DDCAAA-BF3D-405C-8B28-47D59EF7FD0F}" type="sibTrans" cxnId="{70ED7FEB-B93B-47DB-9DCD-B7B78CBF6ADF}">
      <dgm:prSet/>
      <dgm:spPr/>
      <dgm:t>
        <a:bodyPr/>
        <a:lstStyle/>
        <a:p>
          <a:endParaRPr lang="en-GB"/>
        </a:p>
      </dgm:t>
    </dgm:pt>
    <dgm:pt modelId="{2E84863A-33FE-478B-8302-8AD79F5DF02F}">
      <dgm:prSet phldrT="[Text]"/>
      <dgm:spPr/>
      <dgm:t>
        <a:bodyPr/>
        <a:lstStyle/>
        <a:p>
          <a:r>
            <a:rPr lang="en-GB" dirty="0" smtClean="0"/>
            <a:t>Changing the Market Place</a:t>
          </a:r>
          <a:endParaRPr lang="en-GB" dirty="0"/>
        </a:p>
      </dgm:t>
    </dgm:pt>
    <dgm:pt modelId="{3082F29B-4D2D-47BD-9DDC-C1E162197B01}" type="parTrans" cxnId="{47ABF6F1-9FA3-4D34-BA14-AE4E72CB737F}">
      <dgm:prSet/>
      <dgm:spPr/>
      <dgm:t>
        <a:bodyPr/>
        <a:lstStyle/>
        <a:p>
          <a:endParaRPr lang="en-GB"/>
        </a:p>
      </dgm:t>
    </dgm:pt>
    <dgm:pt modelId="{67FCBB89-4DF2-40CF-A4F5-0E205D1164E3}" type="sibTrans" cxnId="{47ABF6F1-9FA3-4D34-BA14-AE4E72CB737F}">
      <dgm:prSet/>
      <dgm:spPr/>
      <dgm:t>
        <a:bodyPr/>
        <a:lstStyle/>
        <a:p>
          <a:endParaRPr lang="en-GB"/>
        </a:p>
      </dgm:t>
    </dgm:pt>
    <dgm:pt modelId="{A401BC6B-4D03-4947-910E-86626F6B9AB7}">
      <dgm:prSet phldrT="[Text]"/>
      <dgm:spPr/>
      <dgm:t>
        <a:bodyPr/>
        <a:lstStyle/>
        <a:p>
          <a:r>
            <a:rPr lang="en-GB" dirty="0" smtClean="0"/>
            <a:t>Extensive Stakeholder Engagement</a:t>
          </a:r>
          <a:endParaRPr lang="en-GB" dirty="0"/>
        </a:p>
      </dgm:t>
    </dgm:pt>
    <dgm:pt modelId="{240D3E40-84A2-4FC9-889D-528EC9ADBA79}" type="parTrans" cxnId="{618B131A-518E-4008-9DBB-40F86A7A61F1}">
      <dgm:prSet/>
      <dgm:spPr/>
      <dgm:t>
        <a:bodyPr/>
        <a:lstStyle/>
        <a:p>
          <a:endParaRPr lang="en-GB"/>
        </a:p>
      </dgm:t>
    </dgm:pt>
    <dgm:pt modelId="{9AF873E6-CA34-4DA7-BD4A-94FBD6B9B3FD}" type="sibTrans" cxnId="{618B131A-518E-4008-9DBB-40F86A7A61F1}">
      <dgm:prSet/>
      <dgm:spPr/>
      <dgm:t>
        <a:bodyPr/>
        <a:lstStyle/>
        <a:p>
          <a:endParaRPr lang="en-GB"/>
        </a:p>
      </dgm:t>
    </dgm:pt>
    <dgm:pt modelId="{6B359F3E-D844-401B-B908-910C173E15DB}">
      <dgm:prSet phldrT="[Text]"/>
      <dgm:spPr/>
      <dgm:t>
        <a:bodyPr/>
        <a:lstStyle/>
        <a:p>
          <a:r>
            <a:rPr lang="en-GB" dirty="0" smtClean="0"/>
            <a:t>Softer Benefits</a:t>
          </a:r>
          <a:endParaRPr lang="en-GB" dirty="0"/>
        </a:p>
      </dgm:t>
    </dgm:pt>
    <dgm:pt modelId="{888D0DC2-7D49-4DD4-9D68-01C20285F730}" type="parTrans" cxnId="{B7D074CD-A04A-431F-B051-3D2A50290DD4}">
      <dgm:prSet/>
      <dgm:spPr/>
      <dgm:t>
        <a:bodyPr/>
        <a:lstStyle/>
        <a:p>
          <a:endParaRPr lang="en-GB"/>
        </a:p>
      </dgm:t>
    </dgm:pt>
    <dgm:pt modelId="{AA0A6961-FA75-4A70-8BD7-6457C9042150}" type="sibTrans" cxnId="{B7D074CD-A04A-431F-B051-3D2A50290DD4}">
      <dgm:prSet/>
      <dgm:spPr/>
      <dgm:t>
        <a:bodyPr/>
        <a:lstStyle/>
        <a:p>
          <a:endParaRPr lang="en-GB"/>
        </a:p>
      </dgm:t>
    </dgm:pt>
    <dgm:pt modelId="{5294CEF1-B1C4-42CC-81AB-7C01DCBFB048}" type="pres">
      <dgm:prSet presAssocID="{551B353B-59A4-47DB-BE0F-A1E7188B4FEB}" presName="cycle" presStyleCnt="0">
        <dgm:presLayoutVars>
          <dgm:chMax val="1"/>
          <dgm:dir/>
          <dgm:animLvl val="ctr"/>
          <dgm:resizeHandles val="exact"/>
        </dgm:presLayoutVars>
      </dgm:prSet>
      <dgm:spPr/>
      <dgm:t>
        <a:bodyPr/>
        <a:lstStyle/>
        <a:p>
          <a:endParaRPr lang="en-GB"/>
        </a:p>
      </dgm:t>
    </dgm:pt>
    <dgm:pt modelId="{5239ACD0-577E-465B-9193-872A50ABF718}" type="pres">
      <dgm:prSet presAssocID="{A93EFED2-9E2C-4BC3-A1B7-09A729EA0978}" presName="centerShape" presStyleLbl="node0" presStyleIdx="0" presStyleCnt="1" custScaleX="211975" custScaleY="141390"/>
      <dgm:spPr/>
      <dgm:t>
        <a:bodyPr/>
        <a:lstStyle/>
        <a:p>
          <a:endParaRPr lang="en-GB"/>
        </a:p>
      </dgm:t>
    </dgm:pt>
    <dgm:pt modelId="{2CB97CB2-FCDB-49F3-BCCE-68AB2F2D8051}" type="pres">
      <dgm:prSet presAssocID="{98BF775A-4DF7-4CCF-A64C-6FF2937EE33F}" presName="parTrans" presStyleLbl="bgSibTrans2D1" presStyleIdx="0" presStyleCnt="5"/>
      <dgm:spPr/>
      <dgm:t>
        <a:bodyPr/>
        <a:lstStyle/>
        <a:p>
          <a:endParaRPr lang="en-GB"/>
        </a:p>
      </dgm:t>
    </dgm:pt>
    <dgm:pt modelId="{A124279C-20D1-4C60-9A88-3EB14F7BB903}" type="pres">
      <dgm:prSet presAssocID="{729985DC-B379-47B4-B67D-2C4ECCA9758A}" presName="node" presStyleLbl="node1" presStyleIdx="0" presStyleCnt="5" custScaleX="70976" custScaleY="54955" custRadScaleRad="125569" custRadScaleInc="1006">
        <dgm:presLayoutVars>
          <dgm:bulletEnabled val="1"/>
        </dgm:presLayoutVars>
      </dgm:prSet>
      <dgm:spPr/>
      <dgm:t>
        <a:bodyPr/>
        <a:lstStyle/>
        <a:p>
          <a:endParaRPr lang="en-GB"/>
        </a:p>
      </dgm:t>
    </dgm:pt>
    <dgm:pt modelId="{32D3B4CE-FB76-4C04-B928-52D5F7488E8F}" type="pres">
      <dgm:prSet presAssocID="{2DBCFDCE-C3DD-41DD-8CE3-5876C96E9C26}" presName="parTrans" presStyleLbl="bgSibTrans2D1" presStyleIdx="1" presStyleCnt="5"/>
      <dgm:spPr/>
      <dgm:t>
        <a:bodyPr/>
        <a:lstStyle/>
        <a:p>
          <a:endParaRPr lang="en-GB"/>
        </a:p>
      </dgm:t>
    </dgm:pt>
    <dgm:pt modelId="{CD6D4765-A0A9-4DF4-B9A6-A56A430FF4D7}" type="pres">
      <dgm:prSet presAssocID="{2CAED3ED-227F-43D1-9DEA-F6E51C533460}" presName="node" presStyleLbl="node1" presStyleIdx="1" presStyleCnt="5" custScaleX="117802" custScaleY="58366">
        <dgm:presLayoutVars>
          <dgm:bulletEnabled val="1"/>
        </dgm:presLayoutVars>
      </dgm:prSet>
      <dgm:spPr/>
      <dgm:t>
        <a:bodyPr/>
        <a:lstStyle/>
        <a:p>
          <a:endParaRPr lang="en-GB"/>
        </a:p>
      </dgm:t>
    </dgm:pt>
    <dgm:pt modelId="{7127AE89-1359-4F36-9045-3BE471C1A26C}" type="pres">
      <dgm:prSet presAssocID="{3082F29B-4D2D-47BD-9DDC-C1E162197B01}" presName="parTrans" presStyleLbl="bgSibTrans2D1" presStyleIdx="2" presStyleCnt="5"/>
      <dgm:spPr/>
      <dgm:t>
        <a:bodyPr/>
        <a:lstStyle/>
        <a:p>
          <a:endParaRPr lang="en-GB"/>
        </a:p>
      </dgm:t>
    </dgm:pt>
    <dgm:pt modelId="{F47E9289-B79C-4748-8896-FFDB9B11CF8D}" type="pres">
      <dgm:prSet presAssocID="{2E84863A-33FE-478B-8302-8AD79F5DF02F}" presName="node" presStyleLbl="node1" presStyleIdx="2" presStyleCnt="5" custScaleX="89617" custScaleY="52411" custRadScaleRad="127954" custRadScaleInc="-2741">
        <dgm:presLayoutVars>
          <dgm:bulletEnabled val="1"/>
        </dgm:presLayoutVars>
      </dgm:prSet>
      <dgm:spPr/>
      <dgm:t>
        <a:bodyPr/>
        <a:lstStyle/>
        <a:p>
          <a:endParaRPr lang="en-GB"/>
        </a:p>
      </dgm:t>
    </dgm:pt>
    <dgm:pt modelId="{97CD0700-5EFE-48FE-A060-82DF88548ACE}" type="pres">
      <dgm:prSet presAssocID="{240D3E40-84A2-4FC9-889D-528EC9ADBA79}" presName="parTrans" presStyleLbl="bgSibTrans2D1" presStyleIdx="3" presStyleCnt="5"/>
      <dgm:spPr/>
      <dgm:t>
        <a:bodyPr/>
        <a:lstStyle/>
        <a:p>
          <a:endParaRPr lang="en-GB"/>
        </a:p>
      </dgm:t>
    </dgm:pt>
    <dgm:pt modelId="{E13BA8AE-C2F5-4713-BEE0-71E2F9493650}" type="pres">
      <dgm:prSet presAssocID="{A401BC6B-4D03-4947-910E-86626F6B9AB7}" presName="node" presStyleLbl="node1" presStyleIdx="3" presStyleCnt="5" custScaleX="108496" custScaleY="71405">
        <dgm:presLayoutVars>
          <dgm:bulletEnabled val="1"/>
        </dgm:presLayoutVars>
      </dgm:prSet>
      <dgm:spPr/>
      <dgm:t>
        <a:bodyPr/>
        <a:lstStyle/>
        <a:p>
          <a:endParaRPr lang="en-GB"/>
        </a:p>
      </dgm:t>
    </dgm:pt>
    <dgm:pt modelId="{934204F9-2BC7-4C15-BAC3-82491B994529}" type="pres">
      <dgm:prSet presAssocID="{888D0DC2-7D49-4DD4-9D68-01C20285F730}" presName="parTrans" presStyleLbl="bgSibTrans2D1" presStyleIdx="4" presStyleCnt="5"/>
      <dgm:spPr/>
      <dgm:t>
        <a:bodyPr/>
        <a:lstStyle/>
        <a:p>
          <a:endParaRPr lang="en-GB"/>
        </a:p>
      </dgm:t>
    </dgm:pt>
    <dgm:pt modelId="{67864E3B-7B6E-4E1F-8F3A-2BF196D9C1E5}" type="pres">
      <dgm:prSet presAssocID="{6B359F3E-D844-401B-B908-910C173E15DB}" presName="node" presStyleLbl="node1" presStyleIdx="4" presStyleCnt="5" custScaleX="64264" custScaleY="57023" custRadScaleRad="110734" custRadScaleInc="1464">
        <dgm:presLayoutVars>
          <dgm:bulletEnabled val="1"/>
        </dgm:presLayoutVars>
      </dgm:prSet>
      <dgm:spPr/>
      <dgm:t>
        <a:bodyPr/>
        <a:lstStyle/>
        <a:p>
          <a:endParaRPr lang="en-GB"/>
        </a:p>
      </dgm:t>
    </dgm:pt>
  </dgm:ptLst>
  <dgm:cxnLst>
    <dgm:cxn modelId="{D4C1A407-DA29-4A10-8244-E6B8CEA86B00}" type="presOf" srcId="{3082F29B-4D2D-47BD-9DDC-C1E162197B01}" destId="{7127AE89-1359-4F36-9045-3BE471C1A26C}" srcOrd="0" destOrd="0" presId="urn:microsoft.com/office/officeart/2005/8/layout/radial4"/>
    <dgm:cxn modelId="{88E316B8-2CC4-438A-826C-007A45527AF3}" type="presOf" srcId="{A93EFED2-9E2C-4BC3-A1B7-09A729EA0978}" destId="{5239ACD0-577E-465B-9193-872A50ABF718}" srcOrd="0" destOrd="0" presId="urn:microsoft.com/office/officeart/2005/8/layout/radial4"/>
    <dgm:cxn modelId="{463E3A84-C261-4D5E-82F8-2720ACDAE6AC}" type="presOf" srcId="{98BF775A-4DF7-4CCF-A64C-6FF2937EE33F}" destId="{2CB97CB2-FCDB-49F3-BCCE-68AB2F2D8051}" srcOrd="0" destOrd="0" presId="urn:microsoft.com/office/officeart/2005/8/layout/radial4"/>
    <dgm:cxn modelId="{AC560135-A519-4B5B-8282-DEF4D2727AC2}" srcId="{551B353B-59A4-47DB-BE0F-A1E7188B4FEB}" destId="{A93EFED2-9E2C-4BC3-A1B7-09A729EA0978}" srcOrd="0" destOrd="0" parTransId="{E85BE73F-B9D8-41B4-88C8-53D89540E104}" sibTransId="{766C27A9-0A33-4DEE-9982-44A7644DCA9F}"/>
    <dgm:cxn modelId="{7ADC0824-6D54-4594-B6EF-361B062FE353}" srcId="{A93EFED2-9E2C-4BC3-A1B7-09A729EA0978}" destId="{729985DC-B379-47B4-B67D-2C4ECCA9758A}" srcOrd="0" destOrd="0" parTransId="{98BF775A-4DF7-4CCF-A64C-6FF2937EE33F}" sibTransId="{69033DEB-0EBC-496F-999A-8290E98E8CFE}"/>
    <dgm:cxn modelId="{EDF7910C-4F97-4030-B076-CDF18559E404}" type="presOf" srcId="{240D3E40-84A2-4FC9-889D-528EC9ADBA79}" destId="{97CD0700-5EFE-48FE-A060-82DF88548ACE}" srcOrd="0" destOrd="0" presId="urn:microsoft.com/office/officeart/2005/8/layout/radial4"/>
    <dgm:cxn modelId="{A249F55E-7A01-4402-8BC1-929BAA515ACD}" type="presOf" srcId="{2CAED3ED-227F-43D1-9DEA-F6E51C533460}" destId="{CD6D4765-A0A9-4DF4-B9A6-A56A430FF4D7}" srcOrd="0" destOrd="0" presId="urn:microsoft.com/office/officeart/2005/8/layout/radial4"/>
    <dgm:cxn modelId="{D3BF2EB1-B339-4E9F-8CBF-4C7A217A8A9B}" type="presOf" srcId="{A401BC6B-4D03-4947-910E-86626F6B9AB7}" destId="{E13BA8AE-C2F5-4713-BEE0-71E2F9493650}" srcOrd="0" destOrd="0" presId="urn:microsoft.com/office/officeart/2005/8/layout/radial4"/>
    <dgm:cxn modelId="{8BE97A90-E208-4A29-80FD-C2164891006F}" type="presOf" srcId="{6B359F3E-D844-401B-B908-910C173E15DB}" destId="{67864E3B-7B6E-4E1F-8F3A-2BF196D9C1E5}" srcOrd="0" destOrd="0" presId="urn:microsoft.com/office/officeart/2005/8/layout/radial4"/>
    <dgm:cxn modelId="{B727511F-F8A6-4EEE-BA19-11824A8954D1}" type="presOf" srcId="{2DBCFDCE-C3DD-41DD-8CE3-5876C96E9C26}" destId="{32D3B4CE-FB76-4C04-B928-52D5F7488E8F}" srcOrd="0" destOrd="0" presId="urn:microsoft.com/office/officeart/2005/8/layout/radial4"/>
    <dgm:cxn modelId="{618B131A-518E-4008-9DBB-40F86A7A61F1}" srcId="{A93EFED2-9E2C-4BC3-A1B7-09A729EA0978}" destId="{A401BC6B-4D03-4947-910E-86626F6B9AB7}" srcOrd="3" destOrd="0" parTransId="{240D3E40-84A2-4FC9-889D-528EC9ADBA79}" sibTransId="{9AF873E6-CA34-4DA7-BD4A-94FBD6B9B3FD}"/>
    <dgm:cxn modelId="{B7D074CD-A04A-431F-B051-3D2A50290DD4}" srcId="{A93EFED2-9E2C-4BC3-A1B7-09A729EA0978}" destId="{6B359F3E-D844-401B-B908-910C173E15DB}" srcOrd="4" destOrd="0" parTransId="{888D0DC2-7D49-4DD4-9D68-01C20285F730}" sibTransId="{AA0A6961-FA75-4A70-8BD7-6457C9042150}"/>
    <dgm:cxn modelId="{116A4158-CF70-4D6F-956F-5BB6943801B8}" type="presOf" srcId="{729985DC-B379-47B4-B67D-2C4ECCA9758A}" destId="{A124279C-20D1-4C60-9A88-3EB14F7BB903}" srcOrd="0" destOrd="0" presId="urn:microsoft.com/office/officeart/2005/8/layout/radial4"/>
    <dgm:cxn modelId="{70ED7FEB-B93B-47DB-9DCD-B7B78CBF6ADF}" srcId="{A93EFED2-9E2C-4BC3-A1B7-09A729EA0978}" destId="{2CAED3ED-227F-43D1-9DEA-F6E51C533460}" srcOrd="1" destOrd="0" parTransId="{2DBCFDCE-C3DD-41DD-8CE3-5876C96E9C26}" sibTransId="{44DDCAAA-BF3D-405C-8B28-47D59EF7FD0F}"/>
    <dgm:cxn modelId="{5175845A-D489-4010-B83B-19E0BBD0C9E2}" type="presOf" srcId="{888D0DC2-7D49-4DD4-9D68-01C20285F730}" destId="{934204F9-2BC7-4C15-BAC3-82491B994529}" srcOrd="0" destOrd="0" presId="urn:microsoft.com/office/officeart/2005/8/layout/radial4"/>
    <dgm:cxn modelId="{47ABF6F1-9FA3-4D34-BA14-AE4E72CB737F}" srcId="{A93EFED2-9E2C-4BC3-A1B7-09A729EA0978}" destId="{2E84863A-33FE-478B-8302-8AD79F5DF02F}" srcOrd="2" destOrd="0" parTransId="{3082F29B-4D2D-47BD-9DDC-C1E162197B01}" sibTransId="{67FCBB89-4DF2-40CF-A4F5-0E205D1164E3}"/>
    <dgm:cxn modelId="{A6480CC9-236F-4ADD-82D7-5F29300B2287}" type="presOf" srcId="{2E84863A-33FE-478B-8302-8AD79F5DF02F}" destId="{F47E9289-B79C-4748-8896-FFDB9B11CF8D}" srcOrd="0" destOrd="0" presId="urn:microsoft.com/office/officeart/2005/8/layout/radial4"/>
    <dgm:cxn modelId="{2A88EA81-F95F-4D20-86D4-A64423B68588}" type="presOf" srcId="{551B353B-59A4-47DB-BE0F-A1E7188B4FEB}" destId="{5294CEF1-B1C4-42CC-81AB-7C01DCBFB048}" srcOrd="0" destOrd="0" presId="urn:microsoft.com/office/officeart/2005/8/layout/radial4"/>
    <dgm:cxn modelId="{DC1D26F5-5952-4C51-8E03-8B9A1C35CE9F}" type="presParOf" srcId="{5294CEF1-B1C4-42CC-81AB-7C01DCBFB048}" destId="{5239ACD0-577E-465B-9193-872A50ABF718}" srcOrd="0" destOrd="0" presId="urn:microsoft.com/office/officeart/2005/8/layout/radial4"/>
    <dgm:cxn modelId="{2BAF052C-0846-4C86-BCB0-0B7E59EC301F}" type="presParOf" srcId="{5294CEF1-B1C4-42CC-81AB-7C01DCBFB048}" destId="{2CB97CB2-FCDB-49F3-BCCE-68AB2F2D8051}" srcOrd="1" destOrd="0" presId="urn:microsoft.com/office/officeart/2005/8/layout/radial4"/>
    <dgm:cxn modelId="{3CD8995F-27FA-4B9A-9400-8A686C13823A}" type="presParOf" srcId="{5294CEF1-B1C4-42CC-81AB-7C01DCBFB048}" destId="{A124279C-20D1-4C60-9A88-3EB14F7BB903}" srcOrd="2" destOrd="0" presId="urn:microsoft.com/office/officeart/2005/8/layout/radial4"/>
    <dgm:cxn modelId="{FD3143CA-41CD-46CF-9C8A-171098232F9F}" type="presParOf" srcId="{5294CEF1-B1C4-42CC-81AB-7C01DCBFB048}" destId="{32D3B4CE-FB76-4C04-B928-52D5F7488E8F}" srcOrd="3" destOrd="0" presId="urn:microsoft.com/office/officeart/2005/8/layout/radial4"/>
    <dgm:cxn modelId="{7199A352-B7F1-4C5F-AB83-9F19903C2222}" type="presParOf" srcId="{5294CEF1-B1C4-42CC-81AB-7C01DCBFB048}" destId="{CD6D4765-A0A9-4DF4-B9A6-A56A430FF4D7}" srcOrd="4" destOrd="0" presId="urn:microsoft.com/office/officeart/2005/8/layout/radial4"/>
    <dgm:cxn modelId="{B9678EA1-C1FB-4C7F-9EFC-FB28CD763D7D}" type="presParOf" srcId="{5294CEF1-B1C4-42CC-81AB-7C01DCBFB048}" destId="{7127AE89-1359-4F36-9045-3BE471C1A26C}" srcOrd="5" destOrd="0" presId="urn:microsoft.com/office/officeart/2005/8/layout/radial4"/>
    <dgm:cxn modelId="{5FC8313F-3BDC-43CC-B847-672669542576}" type="presParOf" srcId="{5294CEF1-B1C4-42CC-81AB-7C01DCBFB048}" destId="{F47E9289-B79C-4748-8896-FFDB9B11CF8D}" srcOrd="6" destOrd="0" presId="urn:microsoft.com/office/officeart/2005/8/layout/radial4"/>
    <dgm:cxn modelId="{DB78F69F-849B-4C9C-AE02-DB0C673F4B1B}" type="presParOf" srcId="{5294CEF1-B1C4-42CC-81AB-7C01DCBFB048}" destId="{97CD0700-5EFE-48FE-A060-82DF88548ACE}" srcOrd="7" destOrd="0" presId="urn:microsoft.com/office/officeart/2005/8/layout/radial4"/>
    <dgm:cxn modelId="{8EDD0C44-6B60-4C8B-8378-F92E325D96C7}" type="presParOf" srcId="{5294CEF1-B1C4-42CC-81AB-7C01DCBFB048}" destId="{E13BA8AE-C2F5-4713-BEE0-71E2F9493650}" srcOrd="8" destOrd="0" presId="urn:microsoft.com/office/officeart/2005/8/layout/radial4"/>
    <dgm:cxn modelId="{CCA0335E-2828-4AA6-B66B-EC14B26D60FB}" type="presParOf" srcId="{5294CEF1-B1C4-42CC-81AB-7C01DCBFB048}" destId="{934204F9-2BC7-4C15-BAC3-82491B994529}" srcOrd="9" destOrd="0" presId="urn:microsoft.com/office/officeart/2005/8/layout/radial4"/>
    <dgm:cxn modelId="{EA74F869-2362-4565-82DC-147A95C147E4}" type="presParOf" srcId="{5294CEF1-B1C4-42CC-81AB-7C01DCBFB048}" destId="{67864E3B-7B6E-4E1F-8F3A-2BF196D9C1E5}"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88950"/>
          </a:xfrm>
          <a:prstGeom prst="rect">
            <a:avLst/>
          </a:prstGeom>
        </p:spPr>
        <p:txBody>
          <a:bodyPr vert="horz" lIns="89910" tIns="44955" rIns="89910" bIns="44955" rtlCol="0"/>
          <a:lstStyle>
            <a:lvl1pPr algn="l" fontAlgn="auto">
              <a:spcBef>
                <a:spcPts val="0"/>
              </a:spcBef>
              <a:spcAft>
                <a:spcPts val="0"/>
              </a:spcAft>
              <a:defRPr sz="1200">
                <a:latin typeface="+mn-lt"/>
              </a:defRPr>
            </a:lvl1pPr>
          </a:lstStyle>
          <a:p>
            <a:pPr>
              <a:defRPr/>
            </a:pPr>
            <a:r>
              <a:rPr lang="en-GB"/>
              <a:t>Restricted - Commercial</a:t>
            </a:r>
          </a:p>
        </p:txBody>
      </p:sp>
      <p:sp>
        <p:nvSpPr>
          <p:cNvPr id="3" name="Date Placeholder 2"/>
          <p:cNvSpPr>
            <a:spLocks noGrp="1"/>
          </p:cNvSpPr>
          <p:nvPr>
            <p:ph type="dt" sz="quarter" idx="1"/>
          </p:nvPr>
        </p:nvSpPr>
        <p:spPr>
          <a:xfrm>
            <a:off x="3776663" y="0"/>
            <a:ext cx="2890837" cy="488950"/>
          </a:xfrm>
          <a:prstGeom prst="rect">
            <a:avLst/>
          </a:prstGeom>
        </p:spPr>
        <p:txBody>
          <a:bodyPr vert="horz" lIns="89910" tIns="44955" rIns="89910" bIns="44955" rtlCol="0"/>
          <a:lstStyle>
            <a:lvl1pPr algn="r" fontAlgn="auto">
              <a:spcBef>
                <a:spcPts val="0"/>
              </a:spcBef>
              <a:spcAft>
                <a:spcPts val="0"/>
              </a:spcAft>
              <a:defRPr sz="1200">
                <a:latin typeface="+mn-lt"/>
              </a:defRPr>
            </a:lvl1pPr>
          </a:lstStyle>
          <a:p>
            <a:pPr>
              <a:defRPr/>
            </a:pPr>
            <a:fld id="{686EC472-8CF0-4066-B995-78DA9DCADBE7}" type="datetimeFigureOut">
              <a:rPr lang="en-US"/>
              <a:pPr>
                <a:defRPr/>
              </a:pPr>
              <a:t>8/30/2017</a:t>
            </a:fld>
            <a:endParaRPr lang="en-GB" dirty="0"/>
          </a:p>
        </p:txBody>
      </p:sp>
      <p:sp>
        <p:nvSpPr>
          <p:cNvPr id="4" name="Footer Placeholder 3"/>
          <p:cNvSpPr>
            <a:spLocks noGrp="1"/>
          </p:cNvSpPr>
          <p:nvPr>
            <p:ph type="ftr" sz="quarter" idx="2"/>
          </p:nvPr>
        </p:nvSpPr>
        <p:spPr>
          <a:xfrm>
            <a:off x="0" y="9285288"/>
            <a:ext cx="2890838" cy="488950"/>
          </a:xfrm>
          <a:prstGeom prst="rect">
            <a:avLst/>
          </a:prstGeom>
        </p:spPr>
        <p:txBody>
          <a:bodyPr vert="horz" lIns="89910" tIns="44955" rIns="89910" bIns="44955"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776663" y="9285288"/>
            <a:ext cx="2890837" cy="488950"/>
          </a:xfrm>
          <a:prstGeom prst="rect">
            <a:avLst/>
          </a:prstGeom>
        </p:spPr>
        <p:txBody>
          <a:bodyPr vert="horz" lIns="89910" tIns="44955" rIns="89910" bIns="44955" rtlCol="0" anchor="b"/>
          <a:lstStyle>
            <a:lvl1pPr algn="r" fontAlgn="auto">
              <a:spcBef>
                <a:spcPts val="0"/>
              </a:spcBef>
              <a:spcAft>
                <a:spcPts val="0"/>
              </a:spcAft>
              <a:defRPr sz="1200">
                <a:latin typeface="+mn-lt"/>
              </a:defRPr>
            </a:lvl1pPr>
          </a:lstStyle>
          <a:p>
            <a:pPr>
              <a:defRPr/>
            </a:pPr>
            <a:fld id="{2B9DBD73-767B-4340-A725-BA5A99717FB2}" type="slidenum">
              <a:rPr lang="en-GB"/>
              <a:pPr>
                <a:defRPr/>
              </a:pPr>
              <a:t>‹N°›</a:t>
            </a:fld>
            <a:endParaRPr lang="en-GB" dirty="0"/>
          </a:p>
        </p:txBody>
      </p:sp>
    </p:spTree>
    <p:extLst>
      <p:ext uri="{BB962C8B-B14F-4D97-AF65-F5344CB8AC3E}">
        <p14:creationId xmlns:p14="http://schemas.microsoft.com/office/powerpoint/2010/main" val="35670829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88950"/>
          </a:xfrm>
          <a:prstGeom prst="rect">
            <a:avLst/>
          </a:prstGeom>
        </p:spPr>
        <p:txBody>
          <a:bodyPr vert="horz" lIns="89910" tIns="44955" rIns="89910" bIns="44955" rtlCol="0"/>
          <a:lstStyle>
            <a:lvl1pPr algn="l" fontAlgn="auto">
              <a:spcBef>
                <a:spcPts val="0"/>
              </a:spcBef>
              <a:spcAft>
                <a:spcPts val="0"/>
              </a:spcAft>
              <a:defRPr sz="1200">
                <a:latin typeface="+mn-lt"/>
              </a:defRPr>
            </a:lvl1pPr>
          </a:lstStyle>
          <a:p>
            <a:pPr>
              <a:defRPr/>
            </a:pPr>
            <a:r>
              <a:rPr lang="en-GB"/>
              <a:t>Restricted - Commercial</a:t>
            </a:r>
          </a:p>
        </p:txBody>
      </p:sp>
      <p:sp>
        <p:nvSpPr>
          <p:cNvPr id="3" name="Date Placeholder 2"/>
          <p:cNvSpPr>
            <a:spLocks noGrp="1"/>
          </p:cNvSpPr>
          <p:nvPr>
            <p:ph type="dt" idx="1"/>
          </p:nvPr>
        </p:nvSpPr>
        <p:spPr>
          <a:xfrm>
            <a:off x="3776663" y="0"/>
            <a:ext cx="2890837" cy="488950"/>
          </a:xfrm>
          <a:prstGeom prst="rect">
            <a:avLst/>
          </a:prstGeom>
        </p:spPr>
        <p:txBody>
          <a:bodyPr vert="horz" lIns="89910" tIns="44955" rIns="89910" bIns="44955" rtlCol="0"/>
          <a:lstStyle>
            <a:lvl1pPr algn="r" fontAlgn="auto">
              <a:spcBef>
                <a:spcPts val="0"/>
              </a:spcBef>
              <a:spcAft>
                <a:spcPts val="0"/>
              </a:spcAft>
              <a:defRPr sz="1200">
                <a:latin typeface="+mn-lt"/>
              </a:defRPr>
            </a:lvl1pPr>
          </a:lstStyle>
          <a:p>
            <a:pPr>
              <a:defRPr/>
            </a:pPr>
            <a:fld id="{A366F797-D47C-4BBA-AB82-5E051D33569C}" type="datetimeFigureOut">
              <a:rPr lang="en-US"/>
              <a:pPr>
                <a:defRPr/>
              </a:pPr>
              <a:t>8/30/2017</a:t>
            </a:fld>
            <a:endParaRPr lang="en-GB" dirty="0"/>
          </a:p>
        </p:txBody>
      </p:sp>
      <p:sp>
        <p:nvSpPr>
          <p:cNvPr id="4" name="Slide Image Placeholder 3"/>
          <p:cNvSpPr>
            <a:spLocks noGrp="1" noRot="1" noChangeAspect="1"/>
          </p:cNvSpPr>
          <p:nvPr>
            <p:ph type="sldImg" idx="2"/>
          </p:nvPr>
        </p:nvSpPr>
        <p:spPr>
          <a:xfrm>
            <a:off x="1208088" y="561975"/>
            <a:ext cx="3792537" cy="2844800"/>
          </a:xfrm>
          <a:prstGeom prst="rect">
            <a:avLst/>
          </a:prstGeom>
          <a:noFill/>
          <a:ln w="12700">
            <a:solidFill>
              <a:prstClr val="black"/>
            </a:solidFill>
          </a:ln>
        </p:spPr>
        <p:txBody>
          <a:bodyPr vert="horz" lIns="89910" tIns="44955" rIns="89910" bIns="44955" rtlCol="0" anchor="ctr"/>
          <a:lstStyle/>
          <a:p>
            <a:pPr lvl="0"/>
            <a:endParaRPr lang="en-GB" noProof="0" dirty="0" smtClean="0"/>
          </a:p>
        </p:txBody>
      </p:sp>
      <p:sp>
        <p:nvSpPr>
          <p:cNvPr id="5" name="Notes Placeholder 4"/>
          <p:cNvSpPr>
            <a:spLocks noGrp="1"/>
          </p:cNvSpPr>
          <p:nvPr>
            <p:ph type="body" sz="quarter" idx="3"/>
          </p:nvPr>
        </p:nvSpPr>
        <p:spPr>
          <a:xfrm>
            <a:off x="366713" y="3468688"/>
            <a:ext cx="6005512" cy="5573712"/>
          </a:xfrm>
          <a:prstGeom prst="rect">
            <a:avLst/>
          </a:prstGeom>
        </p:spPr>
        <p:txBody>
          <a:bodyPr vert="horz" lIns="89910" tIns="44955" rIns="89910" bIns="44955"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6" name="Footer Placeholder 5"/>
          <p:cNvSpPr>
            <a:spLocks noGrp="1"/>
          </p:cNvSpPr>
          <p:nvPr>
            <p:ph type="ftr" sz="quarter" idx="4"/>
          </p:nvPr>
        </p:nvSpPr>
        <p:spPr>
          <a:xfrm>
            <a:off x="0" y="9285288"/>
            <a:ext cx="2890838" cy="488950"/>
          </a:xfrm>
          <a:prstGeom prst="rect">
            <a:avLst/>
          </a:prstGeom>
        </p:spPr>
        <p:txBody>
          <a:bodyPr vert="horz" lIns="89910" tIns="44955" rIns="89910" bIns="44955"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776663" y="9285288"/>
            <a:ext cx="2890837" cy="488950"/>
          </a:xfrm>
          <a:prstGeom prst="rect">
            <a:avLst/>
          </a:prstGeom>
        </p:spPr>
        <p:txBody>
          <a:bodyPr vert="horz" lIns="89910" tIns="44955" rIns="89910" bIns="44955" rtlCol="0" anchor="b"/>
          <a:lstStyle>
            <a:lvl1pPr algn="r" fontAlgn="auto">
              <a:spcBef>
                <a:spcPts val="0"/>
              </a:spcBef>
              <a:spcAft>
                <a:spcPts val="0"/>
              </a:spcAft>
              <a:defRPr sz="1200">
                <a:latin typeface="+mn-lt"/>
              </a:defRPr>
            </a:lvl1pPr>
          </a:lstStyle>
          <a:p>
            <a:pPr>
              <a:defRPr/>
            </a:pPr>
            <a:fld id="{1E17BD5D-5AC6-4D83-8BA0-5B43AA339947}" type="slidenum">
              <a:rPr lang="en-GB"/>
              <a:pPr>
                <a:defRPr/>
              </a:pPr>
              <a:t>‹N°›</a:t>
            </a:fld>
            <a:endParaRPr lang="en-GB" dirty="0"/>
          </a:p>
        </p:txBody>
      </p:sp>
    </p:spTree>
    <p:extLst>
      <p:ext uri="{BB962C8B-B14F-4D97-AF65-F5344CB8AC3E}">
        <p14:creationId xmlns:p14="http://schemas.microsoft.com/office/powerpoint/2010/main" val="13458267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mn-lt"/>
        <a:ea typeface="+mn-ea"/>
        <a:cs typeface="+mn-cs"/>
      </a:defRPr>
    </a:lvl1pPr>
    <a:lvl2pPr marL="457200" algn="l" rtl="0" eaLnBrk="0" fontAlgn="base" hangingPunct="0">
      <a:spcBef>
        <a:spcPct val="30000"/>
      </a:spcBef>
      <a:spcAft>
        <a:spcPct val="0"/>
      </a:spcAft>
      <a:defRPr sz="900" kern="1200">
        <a:solidFill>
          <a:schemeClr val="tx1"/>
        </a:solidFill>
        <a:latin typeface="+mn-lt"/>
        <a:ea typeface="+mn-ea"/>
        <a:cs typeface="+mn-cs"/>
      </a:defRPr>
    </a:lvl2pPr>
    <a:lvl3pPr marL="914400" algn="l" rtl="0" eaLnBrk="0" fontAlgn="base" hangingPunct="0">
      <a:spcBef>
        <a:spcPct val="30000"/>
      </a:spcBef>
      <a:spcAft>
        <a:spcPct val="0"/>
      </a:spcAft>
      <a:defRPr sz="900" kern="1200">
        <a:solidFill>
          <a:schemeClr val="tx1"/>
        </a:solidFill>
        <a:latin typeface="+mn-lt"/>
        <a:ea typeface="+mn-ea"/>
        <a:cs typeface="+mn-cs"/>
      </a:defRPr>
    </a:lvl3pPr>
    <a:lvl4pPr marL="1371600" algn="l" rtl="0" eaLnBrk="0" fontAlgn="base" hangingPunct="0">
      <a:spcBef>
        <a:spcPct val="30000"/>
      </a:spcBef>
      <a:spcAft>
        <a:spcPct val="0"/>
      </a:spcAft>
      <a:defRPr sz="900" kern="1200">
        <a:solidFill>
          <a:schemeClr val="tx1"/>
        </a:solidFill>
        <a:latin typeface="+mn-lt"/>
        <a:ea typeface="+mn-ea"/>
        <a:cs typeface="+mn-cs"/>
      </a:defRPr>
    </a:lvl4pPr>
    <a:lvl5pPr marL="1828800" algn="l" rtl="0" eaLnBrk="0" fontAlgn="base" hangingPunct="0">
      <a:spcBef>
        <a:spcPct val="30000"/>
      </a:spcBef>
      <a:spcAft>
        <a:spcPct val="0"/>
      </a:spcAft>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oilassociation.org/certification/catering/business-support-for-award-holders/catering-mark-points-calculator-ol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Good</a:t>
            </a:r>
            <a:r>
              <a:rPr lang="en-GB" sz="1100" baseline="0" dirty="0" smtClean="0"/>
              <a:t> morning everyone, my name is Lynsey and I am a Senior Procurement Specialist for Scotland Excel.</a:t>
            </a:r>
          </a:p>
          <a:p>
            <a:endParaRPr lang="en-GB" sz="1100" baseline="0" dirty="0" smtClean="0"/>
          </a:p>
          <a:p>
            <a:r>
              <a:rPr lang="en-GB" sz="1100" baseline="0" dirty="0" smtClean="0"/>
              <a:t>Also, if you have any questions please feel free to ask at any time.</a:t>
            </a:r>
            <a:endParaRPr lang="en-GB" sz="1100" dirty="0"/>
          </a:p>
        </p:txBody>
      </p:sp>
      <p:sp>
        <p:nvSpPr>
          <p:cNvPr id="4" name="Slide Number Placeholder 3"/>
          <p:cNvSpPr>
            <a:spLocks noGrp="1"/>
          </p:cNvSpPr>
          <p:nvPr>
            <p:ph type="sldNum" sz="quarter" idx="10"/>
          </p:nvPr>
        </p:nvSpPr>
        <p:spPr/>
        <p:txBody>
          <a:bodyPr/>
          <a:lstStyle/>
          <a:p>
            <a:pPr>
              <a:defRPr/>
            </a:pPr>
            <a:fld id="{1E17BD5D-5AC6-4D83-8BA0-5B43AA339947}" type="slidenum">
              <a:rPr lang="en-GB" smtClean="0"/>
              <a:pPr>
                <a:defRPr/>
              </a:pPr>
              <a:t>1</a:t>
            </a:fld>
            <a:endParaRPr lang="en-GB" dirty="0"/>
          </a:p>
        </p:txBody>
      </p:sp>
    </p:spTree>
    <p:extLst>
      <p:ext uri="{BB962C8B-B14F-4D97-AF65-F5344CB8AC3E}">
        <p14:creationId xmlns:p14="http://schemas.microsoft.com/office/powerpoint/2010/main" val="276359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r>
              <a:rPr lang="en-GB" sz="1100" kern="1200" dirty="0" smtClean="0">
                <a:solidFill>
                  <a:schemeClr val="tx1"/>
                </a:solidFill>
                <a:effectLst/>
                <a:latin typeface="+mn-lt"/>
                <a:ea typeface="+mn-ea"/>
                <a:cs typeface="+mn-cs"/>
              </a:rPr>
              <a:t>As well as looking at sourcing local / Scottish products where possible, Scotland Excel have also been working with suppliers to help bring Scottish SMEs on to our frameworks where possible.</a:t>
            </a:r>
          </a:p>
          <a:p>
            <a:r>
              <a:rPr lang="en-GB" sz="1100" kern="1200" dirty="0" smtClean="0">
                <a:solidFill>
                  <a:schemeClr val="tx1"/>
                </a:solidFill>
                <a:effectLst/>
                <a:latin typeface="+mn-lt"/>
                <a:ea typeface="+mn-ea"/>
                <a:cs typeface="+mn-cs"/>
              </a:rPr>
              <a:t> </a:t>
            </a:r>
          </a:p>
          <a:p>
            <a:r>
              <a:rPr lang="en-GB" sz="1100" kern="1200" dirty="0" smtClean="0">
                <a:solidFill>
                  <a:schemeClr val="tx1"/>
                </a:solidFill>
                <a:effectLst/>
                <a:latin typeface="+mn-lt"/>
                <a:ea typeface="+mn-ea"/>
                <a:cs typeface="+mn-cs"/>
              </a:rPr>
              <a:t>Previously</a:t>
            </a:r>
            <a:r>
              <a:rPr lang="en-GB" sz="1100" kern="1200" baseline="0" dirty="0" smtClean="0">
                <a:solidFill>
                  <a:schemeClr val="tx1"/>
                </a:solidFill>
                <a:effectLst/>
                <a:latin typeface="+mn-lt"/>
                <a:ea typeface="+mn-ea"/>
                <a:cs typeface="+mn-cs"/>
              </a:rPr>
              <a:t> I mentioned that suppliers would be penalised if they did not bid for all of Scotland.  However, we soon learned that this was not the best approach and would not help smaller companies.  We therefore split our frameworks into different local authority areas where by a supplier could bid for 1, any or all 32 local authority areas without being penalised.  In some cases, we also split a local authority into further regional lots if they know of local suppliers that may be able to bid for certain parts of their authority but not all of it.  This resulted in our milk framework having 56 lots!</a:t>
            </a:r>
          </a:p>
          <a:p>
            <a:r>
              <a:rPr lang="en-GB" sz="1100" kern="1200" baseline="0" dirty="0" smtClean="0">
                <a:solidFill>
                  <a:schemeClr val="tx1"/>
                </a:solidFill>
                <a:effectLst/>
                <a:latin typeface="+mn-lt"/>
                <a:ea typeface="+mn-ea"/>
                <a:cs typeface="+mn-cs"/>
              </a:rPr>
              <a:t>We also where appropriate split our tenders into different product lots to allow suppliers to be able to bid for the lot applicable to them for example in our butcher meat framework we have a lot for fresh fish that fishmongers can bid for without being penalised for not bidding for the fresh meat lot.</a:t>
            </a:r>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 </a:t>
            </a:r>
          </a:p>
          <a:p>
            <a:r>
              <a:rPr lang="en-GB" sz="1100" kern="1200" dirty="0" smtClean="0">
                <a:solidFill>
                  <a:schemeClr val="tx1"/>
                </a:solidFill>
                <a:effectLst/>
                <a:latin typeface="+mn-lt"/>
                <a:ea typeface="+mn-ea"/>
                <a:cs typeface="+mn-cs"/>
              </a:rPr>
              <a:t>The number of suppliers awarded onto the two</a:t>
            </a:r>
            <a:r>
              <a:rPr lang="en-GB" sz="1100" kern="1200" baseline="0" dirty="0" smtClean="0">
                <a:solidFill>
                  <a:schemeClr val="tx1"/>
                </a:solidFill>
                <a:effectLst/>
                <a:latin typeface="+mn-lt"/>
                <a:ea typeface="+mn-ea"/>
                <a:cs typeface="+mn-cs"/>
              </a:rPr>
              <a:t> </a:t>
            </a:r>
            <a:r>
              <a:rPr lang="en-GB" sz="1100" kern="1200" dirty="0" smtClean="0">
                <a:solidFill>
                  <a:schemeClr val="tx1"/>
                </a:solidFill>
                <a:effectLst/>
                <a:latin typeface="+mn-lt"/>
                <a:ea typeface="+mn-ea"/>
                <a:cs typeface="+mn-cs"/>
              </a:rPr>
              <a:t>frameworks in the last 12 months increased the number of SMEs from 1 to 9.  The previous SME supplier who was on the framework also increased the local authorities they offered for from 2 to 4.</a:t>
            </a:r>
          </a:p>
          <a:p>
            <a:r>
              <a:rPr lang="en-GB" sz="1100" kern="1200" dirty="0" smtClean="0">
                <a:solidFill>
                  <a:schemeClr val="tx1"/>
                </a:solidFill>
                <a:effectLst/>
                <a:latin typeface="+mn-lt"/>
                <a:ea typeface="+mn-ea"/>
                <a:cs typeface="+mn-cs"/>
              </a:rPr>
              <a:t> </a:t>
            </a:r>
          </a:p>
          <a:p>
            <a:r>
              <a:rPr lang="en-GB" sz="1100" kern="1200" dirty="0" smtClean="0">
                <a:solidFill>
                  <a:schemeClr val="tx1"/>
                </a:solidFill>
                <a:effectLst/>
                <a:latin typeface="+mn-lt"/>
                <a:ea typeface="+mn-ea"/>
                <a:cs typeface="+mn-cs"/>
              </a:rPr>
              <a:t>Scotland Excel has been engaging with suppliers to help bring Scottish SMEs on to our frameworks where possible.  Within the frozen foods commodity, KPI’s were identified to measure how well suppliers are supporting the local economy. An annual target is set for the supplier and this initiative has resulted in innovative new products from Scottish SMEs including:</a:t>
            </a:r>
          </a:p>
          <a:p>
            <a:r>
              <a:rPr lang="en-GB" sz="1100" kern="1200" dirty="0" smtClean="0">
                <a:solidFill>
                  <a:schemeClr val="tx1"/>
                </a:solidFill>
                <a:effectLst/>
                <a:latin typeface="+mn-lt"/>
                <a:ea typeface="+mn-ea"/>
                <a:cs typeface="+mn-cs"/>
              </a:rPr>
              <a:t> </a:t>
            </a:r>
          </a:p>
          <a:p>
            <a:pPr lvl="0"/>
            <a:r>
              <a:rPr lang="en-GB" sz="1100" kern="1200" dirty="0" smtClean="0">
                <a:solidFill>
                  <a:schemeClr val="tx1"/>
                </a:solidFill>
                <a:effectLst/>
                <a:latin typeface="+mn-lt"/>
                <a:ea typeface="+mn-ea"/>
                <a:cs typeface="+mn-cs"/>
              </a:rPr>
              <a:t>A </a:t>
            </a:r>
            <a:r>
              <a:rPr lang="en-GB" sz="1100" kern="1200" dirty="0" err="1" smtClean="0">
                <a:solidFill>
                  <a:schemeClr val="tx1"/>
                </a:solidFill>
                <a:effectLst/>
                <a:latin typeface="+mn-lt"/>
                <a:ea typeface="+mn-ea"/>
                <a:cs typeface="+mn-cs"/>
              </a:rPr>
              <a:t>Pizzini</a:t>
            </a:r>
            <a:r>
              <a:rPr lang="en-GB" sz="1100" kern="1200" dirty="0" smtClean="0">
                <a:solidFill>
                  <a:schemeClr val="tx1"/>
                </a:solidFill>
                <a:effectLst/>
                <a:latin typeface="+mn-lt"/>
                <a:ea typeface="+mn-ea"/>
                <a:cs typeface="+mn-cs"/>
              </a:rPr>
              <a:t> (a mix between calzone and panini); and</a:t>
            </a:r>
          </a:p>
          <a:p>
            <a:pPr lvl="0"/>
            <a:r>
              <a:rPr lang="en-GB" sz="1100" kern="1200" dirty="0" smtClean="0">
                <a:solidFill>
                  <a:schemeClr val="tx1"/>
                </a:solidFill>
                <a:effectLst/>
                <a:latin typeface="+mn-lt"/>
                <a:ea typeface="+mn-ea"/>
                <a:cs typeface="+mn-cs"/>
              </a:rPr>
              <a:t>A healthier pizza – made with wholemeal flour and seaweed</a:t>
            </a:r>
          </a:p>
          <a:p>
            <a:r>
              <a:rPr lang="en-GB" sz="1100" kern="1200" dirty="0" smtClean="0">
                <a:solidFill>
                  <a:schemeClr val="tx1"/>
                </a:solidFill>
                <a:effectLst/>
                <a:latin typeface="+mn-lt"/>
                <a:ea typeface="+mn-ea"/>
                <a:cs typeface="+mn-cs"/>
              </a:rPr>
              <a:t> </a:t>
            </a:r>
          </a:p>
          <a:p>
            <a:r>
              <a:rPr lang="en-GB" sz="1100" kern="1200" dirty="0" smtClean="0">
                <a:solidFill>
                  <a:schemeClr val="tx1"/>
                </a:solidFill>
                <a:effectLst/>
                <a:latin typeface="+mn-lt"/>
                <a:ea typeface="+mn-ea"/>
                <a:cs typeface="+mn-cs"/>
              </a:rPr>
              <a:t>The success of this initiative meant it was included in our groceries framework which went live last year and Scotland Excel will be working together with the contracted suppliers and local</a:t>
            </a:r>
            <a:r>
              <a:rPr lang="en-GB" sz="1100" kern="1200" baseline="0" dirty="0" smtClean="0">
                <a:solidFill>
                  <a:schemeClr val="tx1"/>
                </a:solidFill>
                <a:effectLst/>
                <a:latin typeface="+mn-lt"/>
                <a:ea typeface="+mn-ea"/>
                <a:cs typeface="+mn-cs"/>
              </a:rPr>
              <a:t> authorities </a:t>
            </a:r>
            <a:r>
              <a:rPr lang="en-GB" sz="1100" kern="1200" dirty="0" smtClean="0">
                <a:solidFill>
                  <a:schemeClr val="tx1"/>
                </a:solidFill>
                <a:effectLst/>
                <a:latin typeface="+mn-lt"/>
                <a:ea typeface="+mn-ea"/>
                <a:cs typeface="+mn-cs"/>
              </a:rPr>
              <a:t>throughout the lifetime of the framework to further develop the supply chain within this framework.</a:t>
            </a:r>
          </a:p>
        </p:txBody>
      </p:sp>
      <p:sp>
        <p:nvSpPr>
          <p:cNvPr id="4" name="Slide Number Placeholder 3"/>
          <p:cNvSpPr>
            <a:spLocks noGrp="1"/>
          </p:cNvSpPr>
          <p:nvPr>
            <p:ph type="sldNum" sz="quarter" idx="5"/>
          </p:nvPr>
        </p:nvSpPr>
        <p:spPr/>
        <p:txBody>
          <a:bodyPr/>
          <a:lstStyle/>
          <a:p>
            <a:pPr>
              <a:defRPr/>
            </a:pPr>
            <a:fld id="{07AA1F6B-2B7C-4E4C-8C04-1B2E7B367BEF}" type="slidenum">
              <a:rPr lang="en-GB" smtClean="0"/>
              <a:pPr>
                <a:defRPr/>
              </a:pPr>
              <a:t>10</a:t>
            </a:fld>
            <a:endParaRPr lang="en-GB" dirty="0"/>
          </a:p>
        </p:txBody>
      </p:sp>
    </p:spTree>
    <p:extLst>
      <p:ext uri="{BB962C8B-B14F-4D97-AF65-F5344CB8AC3E}">
        <p14:creationId xmlns:p14="http://schemas.microsoft.com/office/powerpoint/2010/main" val="114263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r>
              <a:rPr lang="en-GB" sz="1100" kern="1200" dirty="0" smtClean="0">
                <a:solidFill>
                  <a:schemeClr val="tx1"/>
                </a:solidFill>
                <a:effectLst/>
                <a:latin typeface="+mn-lt"/>
                <a:ea typeface="+mn-ea"/>
                <a:cs typeface="+mn-cs"/>
              </a:rPr>
              <a:t>When I was a participant at Eating City last year, I found</a:t>
            </a:r>
            <a:r>
              <a:rPr lang="en-GB" sz="1100" kern="1200" baseline="0" dirty="0" smtClean="0">
                <a:solidFill>
                  <a:schemeClr val="tx1"/>
                </a:solidFill>
                <a:effectLst/>
                <a:latin typeface="+mn-lt"/>
                <a:ea typeface="+mn-ea"/>
                <a:cs typeface="+mn-cs"/>
              </a:rPr>
              <a:t> it very inspiring listening to the speakers from across the globe such as </a:t>
            </a:r>
            <a:r>
              <a:rPr lang="en-GB" sz="1100" kern="1200" baseline="0" dirty="0" err="1" smtClean="0">
                <a:solidFill>
                  <a:schemeClr val="tx1"/>
                </a:solidFill>
                <a:effectLst/>
                <a:latin typeface="+mn-lt"/>
                <a:ea typeface="+mn-ea"/>
                <a:cs typeface="+mn-cs"/>
              </a:rPr>
              <a:t>Betina</a:t>
            </a:r>
            <a:r>
              <a:rPr lang="en-GB" sz="1100" kern="1200" baseline="0" dirty="0" smtClean="0">
                <a:solidFill>
                  <a:schemeClr val="tx1"/>
                </a:solidFill>
                <a:effectLst/>
                <a:latin typeface="+mn-lt"/>
                <a:ea typeface="+mn-ea"/>
                <a:cs typeface="+mn-cs"/>
              </a:rPr>
              <a:t>, and I left with lots of ideas of how I wanted </a:t>
            </a:r>
            <a:r>
              <a:rPr lang="en-GB" sz="1100" kern="1200" baseline="0" smtClean="0">
                <a:solidFill>
                  <a:schemeClr val="tx1"/>
                </a:solidFill>
                <a:effectLst/>
                <a:latin typeface="+mn-lt"/>
                <a:ea typeface="+mn-ea"/>
                <a:cs typeface="+mn-cs"/>
              </a:rPr>
              <a:t>to do</a:t>
            </a:r>
          </a:p>
          <a:p>
            <a:endParaRPr lang="en-GB" sz="1100" kern="1200" baseline="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As a result I approached the market in a new way</a:t>
            </a:r>
            <a:r>
              <a:rPr lang="en-GB" sz="1100" kern="1200" baseline="0" dirty="0" smtClean="0">
                <a:solidFill>
                  <a:schemeClr val="tx1"/>
                </a:solidFill>
                <a:effectLst/>
                <a:latin typeface="+mn-lt"/>
                <a:ea typeface="+mn-ea"/>
                <a:cs typeface="+mn-cs"/>
              </a:rPr>
              <a:t> for the first time in a Scotland Excel contract by allowing manufacturers / producers to bid directly for the products that they were able to produce / manufacture without having to worry about the distribution element.  This meant that the manufacturers / producers were able to put in a competitive price for their products.  The distribution element was put into a separate lot where the wholesalers were able to tender a percentage on-cost for being the wheels out to local authorities.</a:t>
            </a:r>
          </a:p>
          <a:p>
            <a:endParaRPr lang="en-GB" sz="1100" kern="1200" baseline="0" dirty="0" smtClean="0">
              <a:solidFill>
                <a:schemeClr val="tx1"/>
              </a:solidFill>
              <a:effectLst/>
              <a:latin typeface="+mn-lt"/>
              <a:ea typeface="+mn-ea"/>
              <a:cs typeface="+mn-cs"/>
            </a:endParaRPr>
          </a:p>
          <a:p>
            <a:r>
              <a:rPr lang="en-GB" sz="1100" kern="1200" baseline="0" dirty="0" smtClean="0">
                <a:solidFill>
                  <a:schemeClr val="tx1"/>
                </a:solidFill>
                <a:effectLst/>
                <a:latin typeface="+mn-lt"/>
                <a:ea typeface="+mn-ea"/>
                <a:cs typeface="+mn-cs"/>
              </a:rPr>
              <a:t>By approaching the market in this way I:</a:t>
            </a:r>
          </a:p>
          <a:p>
            <a:pPr marL="171450" indent="-171450">
              <a:buFont typeface="Arial" panose="020B0604020202020204" pitchFamily="34" charset="0"/>
              <a:buChar char="•"/>
            </a:pPr>
            <a:r>
              <a:rPr lang="en-GB" sz="1100" kern="1200" baseline="0" dirty="0" smtClean="0">
                <a:solidFill>
                  <a:schemeClr val="tx1"/>
                </a:solidFill>
                <a:effectLst/>
                <a:latin typeface="+mn-lt"/>
                <a:ea typeface="+mn-ea"/>
                <a:cs typeface="+mn-cs"/>
              </a:rPr>
              <a:t>Increased competition in an uncompetitive market;</a:t>
            </a:r>
          </a:p>
          <a:p>
            <a:pPr marL="171450" indent="-171450">
              <a:buFont typeface="Arial" panose="020B0604020202020204" pitchFamily="34" charset="0"/>
              <a:buChar char="•"/>
            </a:pPr>
            <a:r>
              <a:rPr lang="en-GB" sz="1100" kern="1200" baseline="0" dirty="0" smtClean="0">
                <a:solidFill>
                  <a:schemeClr val="tx1"/>
                </a:solidFill>
                <a:effectLst/>
                <a:latin typeface="+mn-lt"/>
                <a:ea typeface="+mn-ea"/>
                <a:cs typeface="+mn-cs"/>
              </a:rPr>
              <a:t>Provided smaller manufacturers / producers to be able to bid for a national contract without having to worry about distribution.  This resulted in 6 new SMEs onto the framework;</a:t>
            </a:r>
          </a:p>
          <a:p>
            <a:pPr marL="171450" indent="-171450">
              <a:buFont typeface="Arial" panose="020B0604020202020204" pitchFamily="34" charset="0"/>
              <a:buChar char="•"/>
            </a:pPr>
            <a:r>
              <a:rPr lang="en-GB" sz="1100" kern="1200" baseline="0" dirty="0" smtClean="0">
                <a:solidFill>
                  <a:schemeClr val="tx1"/>
                </a:solidFill>
                <a:effectLst/>
                <a:latin typeface="+mn-lt"/>
                <a:ea typeface="+mn-ea"/>
                <a:cs typeface="+mn-cs"/>
              </a:rPr>
              <a:t>Allowed for Scottish SMEs to bid for their products where as a wholesaler may have bid with products from other countries. </a:t>
            </a:r>
          </a:p>
          <a:p>
            <a:pPr marL="171450" indent="-171450">
              <a:buFont typeface="Arial" panose="020B0604020202020204" pitchFamily="34" charset="0"/>
              <a:buChar char="•"/>
            </a:pPr>
            <a:r>
              <a:rPr lang="en-GB" sz="1100" kern="1200" baseline="0" dirty="0" smtClean="0">
                <a:solidFill>
                  <a:schemeClr val="tx1"/>
                </a:solidFill>
                <a:effectLst/>
                <a:latin typeface="+mn-lt"/>
                <a:ea typeface="+mn-ea"/>
                <a:cs typeface="+mn-cs"/>
              </a:rPr>
              <a:t>The number of sustainable meat and fish products on the framework increased from 48% to 72% including for the first time a British Red Tractor chicken products that local authorities will be able to buy instead of the product from the current wholesaler which comes from Thailand.</a:t>
            </a:r>
            <a:endParaRPr lang="en-GB" sz="1100" kern="1200" dirty="0" smtClean="0">
              <a:solidFill>
                <a:schemeClr val="tx1"/>
              </a:solidFill>
              <a:effectLst/>
              <a:latin typeface="+mn-lt"/>
              <a:ea typeface="+mn-ea"/>
              <a:cs typeface="+mn-cs"/>
            </a:endParaRPr>
          </a:p>
          <a:p>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I also clearly defined</a:t>
            </a:r>
            <a:r>
              <a:rPr lang="en-GB" sz="1100" kern="1200" baseline="0" dirty="0" smtClean="0">
                <a:solidFill>
                  <a:schemeClr val="tx1"/>
                </a:solidFill>
                <a:effectLst/>
                <a:latin typeface="+mn-lt"/>
                <a:ea typeface="+mn-ea"/>
                <a:cs typeface="+mn-cs"/>
              </a:rPr>
              <a:t> in my tender what I meant by a </a:t>
            </a:r>
            <a:r>
              <a:rPr lang="en-GB" sz="1100" kern="1200" dirty="0" smtClean="0">
                <a:solidFill>
                  <a:schemeClr val="tx1"/>
                </a:solidFill>
                <a:effectLst/>
                <a:latin typeface="+mn-lt"/>
                <a:ea typeface="+mn-ea"/>
                <a:cs typeface="+mn-cs"/>
              </a:rPr>
              <a:t>Country of Origin of Scotland and a Manufactured</a:t>
            </a:r>
            <a:r>
              <a:rPr lang="en-GB" sz="1100" kern="1200" baseline="0" dirty="0" smtClean="0">
                <a:solidFill>
                  <a:schemeClr val="tx1"/>
                </a:solidFill>
                <a:effectLst/>
                <a:latin typeface="+mn-lt"/>
                <a:ea typeface="+mn-ea"/>
                <a:cs typeface="+mn-cs"/>
              </a:rPr>
              <a:t> in Scotland product so that suppliers were clear of the difference and would be able to report back to me through quarterly statistics where applicable.  This will also be used within the local authorities as part of a “Scottie Dog” brand logo where school kitchens will include a Scottie Dog on their menu with a different coloured tartan if the produce on the menu has either originated in Scotland or been manufactured in Scotland.</a:t>
            </a:r>
            <a:endParaRPr lang="en-GB" sz="11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07AA1F6B-2B7C-4E4C-8C04-1B2E7B367BEF}" type="slidenum">
              <a:rPr lang="en-GB" smtClean="0"/>
              <a:pPr>
                <a:defRPr/>
              </a:pPr>
              <a:t>11</a:t>
            </a:fld>
            <a:endParaRPr lang="en-GB" dirty="0"/>
          </a:p>
        </p:txBody>
      </p:sp>
    </p:spTree>
    <p:extLst>
      <p:ext uri="{BB962C8B-B14F-4D97-AF65-F5344CB8AC3E}">
        <p14:creationId xmlns:p14="http://schemas.microsoft.com/office/powerpoint/2010/main" val="1142632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r>
              <a:rPr lang="en-GB" sz="1100" kern="1200" dirty="0" smtClean="0">
                <a:solidFill>
                  <a:schemeClr val="tx1"/>
                </a:solidFill>
                <a:effectLst/>
                <a:latin typeface="+mn-lt"/>
                <a:ea typeface="+mn-ea"/>
                <a:cs typeface="+mn-cs"/>
              </a:rPr>
              <a:t>A</a:t>
            </a:r>
            <a:r>
              <a:rPr lang="en-GB" sz="1100" kern="1200" baseline="0" dirty="0" smtClean="0">
                <a:solidFill>
                  <a:schemeClr val="tx1"/>
                </a:solidFill>
                <a:effectLst/>
                <a:latin typeface="+mn-lt"/>
                <a:ea typeface="+mn-ea"/>
                <a:cs typeface="+mn-cs"/>
              </a:rPr>
              <a:t>s I mentioned a few slides back, we didn’t use to be good at talking to our market and our stakeholders.  We would talk and listen to our local authorities but that was it.  Now however we work hard to engage and build relationships not only with our supply base but also with a number of different bodies within the food industry in Scotland.</a:t>
            </a:r>
          </a:p>
          <a:p>
            <a:endParaRPr lang="en-GB" sz="1100" kern="1200" baseline="0" dirty="0" smtClean="0">
              <a:solidFill>
                <a:schemeClr val="tx1"/>
              </a:solidFill>
              <a:effectLst/>
              <a:latin typeface="+mn-lt"/>
              <a:ea typeface="+mn-ea"/>
              <a:cs typeface="+mn-cs"/>
            </a:endParaRPr>
          </a:p>
          <a:p>
            <a:r>
              <a:rPr lang="en-GB" sz="1100" kern="1200" baseline="0" dirty="0" smtClean="0">
                <a:solidFill>
                  <a:schemeClr val="tx1"/>
                </a:solidFill>
                <a:effectLst/>
                <a:latin typeface="+mn-lt"/>
                <a:ea typeface="+mn-ea"/>
                <a:cs typeface="+mn-cs"/>
              </a:rPr>
              <a:t>With Quality Meat Scotland, National Farmers Union Scotland and Scotland Food and Drink, these are industry bodies that we engage with prior to tender development so that we can hear any market information that may be relevant to the tender and also for them to highlight to their members about any opportunities that are coming to market.</a:t>
            </a:r>
          </a:p>
          <a:p>
            <a:endParaRPr lang="en-GB" sz="1100" kern="1200" baseline="0" dirty="0" smtClean="0">
              <a:solidFill>
                <a:schemeClr val="tx1"/>
              </a:solidFill>
              <a:effectLst/>
              <a:latin typeface="+mn-lt"/>
              <a:ea typeface="+mn-ea"/>
              <a:cs typeface="+mn-cs"/>
            </a:endParaRPr>
          </a:p>
          <a:p>
            <a:r>
              <a:rPr lang="en-GB" sz="1100" kern="1200" baseline="0" dirty="0" smtClean="0">
                <a:solidFill>
                  <a:schemeClr val="tx1"/>
                </a:solidFill>
                <a:effectLst/>
                <a:latin typeface="+mn-lt"/>
                <a:ea typeface="+mn-ea"/>
                <a:cs typeface="+mn-cs"/>
              </a:rPr>
              <a:t>The Soil Association Scotland do a lot of work with local authorities in Scotland to achieve their Food for Life Accreditation.  This is on 3 levels:</a:t>
            </a:r>
          </a:p>
          <a:p>
            <a:pPr marL="171450" indent="-171450">
              <a:buFont typeface="Arial" panose="020B0604020202020204" pitchFamily="34" charset="0"/>
              <a:buChar char="•"/>
            </a:pPr>
            <a:r>
              <a:rPr lang="en-GB" sz="1100" kern="1200" baseline="0" dirty="0" smtClean="0">
                <a:solidFill>
                  <a:schemeClr val="tx1"/>
                </a:solidFill>
                <a:effectLst/>
                <a:latin typeface="+mn-lt"/>
                <a:ea typeface="+mn-ea"/>
                <a:cs typeface="+mn-cs"/>
              </a:rPr>
              <a:t>Bronze – </a:t>
            </a:r>
            <a:r>
              <a:rPr lang="en-GB" sz="1100" dirty="0" smtClean="0"/>
              <a:t>has fixed standards. These focus on removing harmful additives and trans fats from the menu, and ensuring that the majority of food available is prepared freshly. They also focus on assurances that meat is traceable and from farms that adhere at least to minimum standards of animal welfare.</a:t>
            </a:r>
            <a:endParaRPr lang="en-GB" sz="11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100" kern="1200" baseline="0" dirty="0" smtClean="0">
                <a:solidFill>
                  <a:schemeClr val="tx1"/>
                </a:solidFill>
                <a:effectLst/>
                <a:latin typeface="+mn-lt"/>
                <a:ea typeface="+mn-ea"/>
                <a:cs typeface="+mn-cs"/>
              </a:rPr>
              <a:t>Silver and Gold – </a:t>
            </a:r>
            <a:r>
              <a:rPr lang="en-GB" sz="1100" dirty="0" smtClean="0"/>
              <a:t>are assessed on a </a:t>
            </a:r>
            <a:r>
              <a:rPr lang="en-GB" sz="1100" u="none" dirty="0" smtClean="0">
                <a:solidFill>
                  <a:schemeClr val="tx1"/>
                </a:solidFill>
                <a:hlinkClick r:id="rId3" tooltip="Catering Mark Points Calculator"/>
              </a:rPr>
              <a:t>points system</a:t>
            </a:r>
            <a:r>
              <a:rPr lang="en-GB" sz="1100" u="none" dirty="0" smtClean="0">
                <a:solidFill>
                  <a:schemeClr val="tx1"/>
                </a:solidFill>
              </a:rPr>
              <a:t>, </a:t>
            </a:r>
            <a:r>
              <a:rPr lang="en-GB" sz="1100" dirty="0" smtClean="0"/>
              <a:t>rewarding spend on ethical, environmentally friendly and local ingredients, and for actions that make healthy eating easier. </a:t>
            </a:r>
          </a:p>
          <a:p>
            <a:pPr marL="0" indent="0">
              <a:buFont typeface="Arial" panose="020B0604020202020204" pitchFamily="34" charset="0"/>
              <a:buNone/>
            </a:pPr>
            <a:r>
              <a:rPr lang="en-GB" sz="1100" dirty="0" smtClean="0"/>
              <a:t>As</a:t>
            </a:r>
            <a:r>
              <a:rPr lang="en-GB" sz="1100" baseline="0" dirty="0" smtClean="0"/>
              <a:t> a result of these accreditations, it is important to engage with the Soil Association to ensure how contracts have the right goods available for local authorities to be able to purchase to obtain their accreditation</a:t>
            </a:r>
            <a:endParaRPr lang="en-GB" sz="1100" dirty="0" smtClean="0"/>
          </a:p>
          <a:p>
            <a:pPr marL="171450" indent="-171450">
              <a:buFont typeface="Arial" panose="020B0604020202020204" pitchFamily="34" charset="0"/>
              <a:buChar char="•"/>
            </a:pPr>
            <a:endParaRPr lang="en-GB" sz="1100" kern="1200" dirty="0" smtClean="0">
              <a:solidFill>
                <a:schemeClr val="tx1"/>
              </a:solidFill>
              <a:effectLst/>
              <a:latin typeface="+mn-lt"/>
              <a:ea typeface="+mn-ea"/>
              <a:cs typeface="+mn-cs"/>
            </a:endParaRPr>
          </a:p>
          <a:p>
            <a:pPr marL="0" indent="0">
              <a:buFont typeface="Arial" panose="020B0604020202020204" pitchFamily="34" charset="0"/>
              <a:buNone/>
            </a:pPr>
            <a:r>
              <a:rPr lang="en-GB" sz="1100" kern="1200" dirty="0" smtClean="0">
                <a:solidFill>
                  <a:schemeClr val="tx1"/>
                </a:solidFill>
                <a:effectLst/>
                <a:latin typeface="+mn-lt"/>
                <a:ea typeface="+mn-ea"/>
                <a:cs typeface="+mn-cs"/>
              </a:rPr>
              <a:t>Following on from the horsemeat scandal, Scotland Excel took</a:t>
            </a:r>
            <a:r>
              <a:rPr lang="en-GB" sz="1100" kern="1200" baseline="0" dirty="0" smtClean="0">
                <a:solidFill>
                  <a:schemeClr val="tx1"/>
                </a:solidFill>
                <a:effectLst/>
                <a:latin typeface="+mn-lt"/>
                <a:ea typeface="+mn-ea"/>
                <a:cs typeface="+mn-cs"/>
              </a:rPr>
              <a:t> the lead on a cross-sector collaboration group to improve response times, communication and approach to dealing with food fraud in the public sector.  This involved working closely with the Scottish Government, Food Standards Scotland and the other Centres of Expertise.</a:t>
            </a:r>
          </a:p>
          <a:p>
            <a:pPr marL="0" indent="0">
              <a:buFont typeface="Arial" panose="020B0604020202020204" pitchFamily="34" charset="0"/>
              <a:buNone/>
            </a:pPr>
            <a:endParaRPr lang="en-GB" sz="11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100" kern="1200" baseline="0" dirty="0" smtClean="0">
                <a:solidFill>
                  <a:schemeClr val="tx1"/>
                </a:solidFill>
                <a:effectLst/>
                <a:latin typeface="+mn-lt"/>
                <a:ea typeface="+mn-ea"/>
                <a:cs typeface="+mn-cs"/>
              </a:rPr>
              <a:t>We also have continual engagement with our supply base when we invite suppliers in to discuss new tender opportunities with them, we then hold a tenderer information session prior to tender release to talk the suppliers through the tendering system and a high over view of what to expect from our tenders.  Finally we hold regular (normally quarterly) meetings with our awarded suppliers as part of contract management.</a:t>
            </a:r>
            <a:endParaRPr lang="en-GB"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07AA1F6B-2B7C-4E4C-8C04-1B2E7B367BEF}" type="slidenum">
              <a:rPr lang="en-GB" smtClean="0"/>
              <a:pPr>
                <a:defRPr/>
              </a:pPr>
              <a:t>12</a:t>
            </a:fld>
            <a:endParaRPr lang="en-GB" dirty="0"/>
          </a:p>
        </p:txBody>
      </p:sp>
    </p:spTree>
    <p:extLst>
      <p:ext uri="{BB962C8B-B14F-4D97-AF65-F5344CB8AC3E}">
        <p14:creationId xmlns:p14="http://schemas.microsoft.com/office/powerpoint/2010/main" val="1142632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r>
              <a:rPr lang="en-GB" sz="1200" kern="1200" dirty="0" smtClean="0">
                <a:solidFill>
                  <a:schemeClr val="tx1"/>
                </a:solidFill>
                <a:effectLst/>
                <a:latin typeface="+mn-lt"/>
                <a:ea typeface="+mn-ea"/>
                <a:cs typeface="+mn-cs"/>
              </a:rPr>
              <a:t>When it comes to 3</a:t>
            </a:r>
            <a:r>
              <a:rPr lang="en-GB" sz="1200" kern="1200" baseline="30000" dirty="0" smtClean="0">
                <a:solidFill>
                  <a:schemeClr val="tx1"/>
                </a:solidFill>
                <a:effectLst/>
                <a:latin typeface="+mn-lt"/>
                <a:ea typeface="+mn-ea"/>
                <a:cs typeface="+mn-cs"/>
              </a:rPr>
              <a:t>rd</a:t>
            </a:r>
            <a:r>
              <a:rPr lang="en-GB" sz="1200" kern="1200" dirty="0" smtClean="0">
                <a:solidFill>
                  <a:schemeClr val="tx1"/>
                </a:solidFill>
                <a:effectLst/>
                <a:latin typeface="+mn-lt"/>
                <a:ea typeface="+mn-ea"/>
                <a:cs typeface="+mn-cs"/>
              </a:rPr>
              <a:t> generation frameworks there </a:t>
            </a:r>
            <a:r>
              <a:rPr lang="en-GB" sz="1200" kern="1200" dirty="0" err="1" smtClean="0">
                <a:solidFill>
                  <a:schemeClr val="tx1"/>
                </a:solidFill>
                <a:effectLst/>
                <a:latin typeface="+mn-lt"/>
                <a:ea typeface="+mn-ea"/>
                <a:cs typeface="+mn-cs"/>
              </a:rPr>
              <a:t>isnt</a:t>
            </a:r>
            <a:r>
              <a:rPr lang="en-GB" sz="1200" kern="1200" dirty="0" smtClean="0">
                <a:solidFill>
                  <a:schemeClr val="tx1"/>
                </a:solidFill>
                <a:effectLst/>
                <a:latin typeface="+mn-lt"/>
                <a:ea typeface="+mn-ea"/>
                <a:cs typeface="+mn-cs"/>
              </a:rPr>
              <a:t> as much monetary savings to be gained as you have already achieved that over the first</a:t>
            </a:r>
            <a:r>
              <a:rPr lang="en-GB" sz="1200" kern="1200" baseline="0" dirty="0" smtClean="0">
                <a:solidFill>
                  <a:schemeClr val="tx1"/>
                </a:solidFill>
                <a:effectLst/>
                <a:latin typeface="+mn-lt"/>
                <a:ea typeface="+mn-ea"/>
                <a:cs typeface="+mn-cs"/>
              </a:rPr>
              <a:t> 2 generations.  It is therefore important to see what else we can achieve from our frameworks.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part of the Procurement Reform Act, public sector contracts</a:t>
            </a:r>
            <a:r>
              <a:rPr lang="en-GB" sz="1200" kern="1200" baseline="0" dirty="0" smtClean="0">
                <a:solidFill>
                  <a:schemeClr val="tx1"/>
                </a:solidFill>
                <a:effectLst/>
                <a:latin typeface="+mn-lt"/>
                <a:ea typeface="+mn-ea"/>
                <a:cs typeface="+mn-cs"/>
              </a:rPr>
              <a:t> over a certain threshold (£4m) in Scotland must contain a question on community benefits. </a:t>
            </a:r>
            <a:r>
              <a:rPr lang="en-GB" sz="1200" dirty="0" smtClean="0"/>
              <a:t>Community benefits are one of a range of social and environmental considerations that can be included in public contracts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Community benefits are normally asked for at a national level on Scotland Excel frameworks rather than individual local authority basis.  However, to try and ensure that all local authorities would receive community benefits directly from the framework, Scotland Excel asked for these for the first time on a local authority by local authority basis within the groceries framework and now within the new frozen foods framework</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Across our food portfolio, a range of community benefit initiatives have been offered that suppliers would commit to deliver during the lifetime of the framework including:</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work experience and apprenticeships</a:t>
            </a:r>
          </a:p>
          <a:p>
            <a:pPr lvl="0"/>
            <a:r>
              <a:rPr lang="en-GB" sz="1200" kern="1200" dirty="0" smtClean="0">
                <a:solidFill>
                  <a:schemeClr val="tx1"/>
                </a:solidFill>
                <a:effectLst/>
                <a:latin typeface="+mn-lt"/>
                <a:ea typeface="+mn-ea"/>
                <a:cs typeface="+mn-cs"/>
              </a:rPr>
              <a:t>training and development on healthy eating and food origin</a:t>
            </a:r>
          </a:p>
          <a:p>
            <a:pPr lvl="0"/>
            <a:r>
              <a:rPr lang="en-GB" sz="1200" kern="1200" dirty="0" smtClean="0">
                <a:solidFill>
                  <a:schemeClr val="tx1"/>
                </a:solidFill>
                <a:effectLst/>
                <a:latin typeface="+mn-lt"/>
                <a:ea typeface="+mn-ea"/>
                <a:cs typeface="+mn-cs"/>
              </a:rPr>
              <a:t>providing Scottish SMEs access to supplier networks and customer bases</a:t>
            </a:r>
          </a:p>
          <a:p>
            <a:pPr lvl="0"/>
            <a:r>
              <a:rPr lang="en-GB" sz="1200" kern="1200" dirty="0" smtClean="0">
                <a:solidFill>
                  <a:schemeClr val="tx1"/>
                </a:solidFill>
                <a:effectLst/>
                <a:latin typeface="+mn-lt"/>
                <a:ea typeface="+mn-ea"/>
                <a:cs typeface="+mn-cs"/>
              </a:rPr>
              <a:t>educational competitions</a:t>
            </a:r>
          </a:p>
          <a:p>
            <a:pPr lvl="0"/>
            <a:r>
              <a:rPr lang="en-GB" sz="1200" kern="1200" dirty="0" smtClean="0">
                <a:solidFill>
                  <a:schemeClr val="tx1"/>
                </a:solidFill>
                <a:effectLst/>
                <a:latin typeface="+mn-lt"/>
                <a:ea typeface="+mn-ea"/>
                <a:cs typeface="+mn-cs"/>
              </a:rPr>
              <a:t>food donations to local food banks</a:t>
            </a:r>
          </a:p>
          <a:p>
            <a:pPr lvl="0"/>
            <a:r>
              <a:rPr lang="en-GB" sz="1200" kern="1200" dirty="0" smtClean="0">
                <a:solidFill>
                  <a:schemeClr val="tx1"/>
                </a:solidFill>
                <a:effectLst/>
                <a:latin typeface="+mn-lt"/>
                <a:ea typeface="+mn-ea"/>
                <a:cs typeface="+mn-cs"/>
              </a:rPr>
              <a:t>attendance at career fairs to provide advice and guidance for students keen to know more about industry, and</a:t>
            </a:r>
          </a:p>
          <a:p>
            <a:pPr lvl="0"/>
            <a:r>
              <a:rPr lang="en-GB" sz="1200" kern="1200" dirty="0" smtClean="0">
                <a:solidFill>
                  <a:schemeClr val="tx1"/>
                </a:solidFill>
                <a:effectLst/>
                <a:latin typeface="+mn-lt"/>
                <a:ea typeface="+mn-ea"/>
                <a:cs typeface="+mn-cs"/>
              </a:rPr>
              <a:t>sponsorship of local community projects and charities.</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Some suppliers have also offered a 1-2%</a:t>
            </a:r>
            <a:r>
              <a:rPr lang="en-GB" sz="1200" kern="1200" baseline="0" dirty="0" smtClean="0">
                <a:solidFill>
                  <a:schemeClr val="tx1"/>
                </a:solidFill>
                <a:effectLst/>
                <a:latin typeface="+mn-lt"/>
                <a:ea typeface="+mn-ea"/>
                <a:cs typeface="+mn-cs"/>
              </a:rPr>
              <a:t> of a local authorities spend with them to be given back to the local authority in a form of community benefit of their choosing.  This may not seem a lot of money but when a local authorities spend can range from £200k-£2m per annum this can add up.</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07AA1F6B-2B7C-4E4C-8C04-1B2E7B367BEF}" type="slidenum">
              <a:rPr lang="en-GB" smtClean="0"/>
              <a:pPr>
                <a:defRPr/>
              </a:pPr>
              <a:t>13</a:t>
            </a:fld>
            <a:endParaRPr lang="en-GB" dirty="0"/>
          </a:p>
        </p:txBody>
      </p:sp>
    </p:spTree>
    <p:extLst>
      <p:ext uri="{BB962C8B-B14F-4D97-AF65-F5344CB8AC3E}">
        <p14:creationId xmlns:p14="http://schemas.microsoft.com/office/powerpoint/2010/main" val="1142632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GB" sz="1200" dirty="0" smtClean="0">
                <a:solidFill>
                  <a:schemeClr val="tx1"/>
                </a:solidFill>
              </a:rPr>
              <a:t>Public Procurement restrictions regards local sourcing – potential with Brexit?</a:t>
            </a:r>
          </a:p>
          <a:p>
            <a:pPr marL="0" indent="0">
              <a:buNone/>
            </a:pPr>
            <a:endParaRPr lang="en-GB" sz="1200" dirty="0" smtClean="0">
              <a:solidFill>
                <a:schemeClr val="tx1"/>
              </a:solidFill>
            </a:endParaRPr>
          </a:p>
          <a:p>
            <a:r>
              <a:rPr lang="en-GB" sz="1200" dirty="0" smtClean="0">
                <a:solidFill>
                  <a:schemeClr val="tx1"/>
                </a:solidFill>
              </a:rPr>
              <a:t>Improved financing into Scottish manufacturing – i.e. Scottish chicken supply and demand </a:t>
            </a:r>
          </a:p>
          <a:p>
            <a:pPr marL="0" indent="0">
              <a:buNone/>
            </a:pPr>
            <a:endParaRPr lang="en-GB" sz="1200" dirty="0" smtClean="0">
              <a:solidFill>
                <a:schemeClr val="tx1"/>
              </a:solidFill>
            </a:endParaRPr>
          </a:p>
          <a:p>
            <a:r>
              <a:rPr lang="en-GB" sz="1200" dirty="0" smtClean="0">
                <a:solidFill>
                  <a:schemeClr val="tx1"/>
                </a:solidFill>
              </a:rPr>
              <a:t>Increased awareness from Scottish Government to make suppliers “tender ready” – we have dispelled the myth that we only want</a:t>
            </a:r>
            <a:r>
              <a:rPr lang="en-GB" sz="1200" baseline="0" dirty="0" smtClean="0">
                <a:solidFill>
                  <a:schemeClr val="tx1"/>
                </a:solidFill>
              </a:rPr>
              <a:t> to work with the large suppliers but the smaller supplies need help in knowing how to complete a tender correctly.</a:t>
            </a:r>
            <a:endParaRPr lang="en-GB" sz="1200" dirty="0" smtClean="0">
              <a:solidFill>
                <a:schemeClr val="tx1"/>
              </a:solidFill>
            </a:endParaRPr>
          </a:p>
          <a:p>
            <a:endParaRPr lang="en-GB" sz="1200" dirty="0" smtClean="0">
              <a:solidFill>
                <a:schemeClr val="tx1"/>
              </a:solidFill>
            </a:endParaRPr>
          </a:p>
          <a:p>
            <a:r>
              <a:rPr lang="en-GB" sz="1200" dirty="0" smtClean="0">
                <a:solidFill>
                  <a:schemeClr val="tx1"/>
                </a:solidFill>
              </a:rPr>
              <a:t>Education of young people – allotments in schools? </a:t>
            </a:r>
          </a:p>
          <a:p>
            <a:endParaRPr lang="en-GB" sz="1200" dirty="0" smtClean="0">
              <a:solidFill>
                <a:schemeClr val="tx1"/>
              </a:solidFill>
            </a:endParaRPr>
          </a:p>
          <a:p>
            <a:r>
              <a:rPr lang="en-GB" sz="1200" dirty="0" smtClean="0">
                <a:solidFill>
                  <a:schemeClr val="tx1"/>
                </a:solidFill>
              </a:rPr>
              <a:t>More funding for hospitality training for youngsters </a:t>
            </a:r>
          </a:p>
          <a:p>
            <a:endParaRPr lang="en-GB" sz="1200" dirty="0" smtClean="0">
              <a:solidFill>
                <a:schemeClr val="tx1"/>
              </a:solidFill>
            </a:endParaRPr>
          </a:p>
          <a:p>
            <a:r>
              <a:rPr lang="en-GB" sz="1200" dirty="0" smtClean="0">
                <a:solidFill>
                  <a:schemeClr val="tx1"/>
                </a:solidFill>
              </a:rPr>
              <a:t>Appropriate pay for low sector workers – we are also looking at seeing how we can include additional technical questions in our new milk tender regarding the price paid per litre to farmers</a:t>
            </a:r>
            <a:r>
              <a:rPr lang="en-GB" sz="1200" baseline="0" dirty="0" smtClean="0">
                <a:solidFill>
                  <a:schemeClr val="tx1"/>
                </a:solidFill>
              </a:rPr>
              <a:t> for their milk to ensure that they are receiving a fair and sustainable price.</a:t>
            </a:r>
          </a:p>
          <a:p>
            <a:endParaRPr lang="en-GB" sz="1200" baseline="0" dirty="0" smtClean="0">
              <a:solidFill>
                <a:schemeClr val="tx1"/>
              </a:solidFill>
            </a:endParaRPr>
          </a:p>
          <a:p>
            <a:r>
              <a:rPr lang="en-GB" sz="900" kern="1200" dirty="0" smtClean="0">
                <a:solidFill>
                  <a:schemeClr val="tx1"/>
                </a:solidFill>
                <a:effectLst/>
                <a:latin typeface="+mn-lt"/>
                <a:ea typeface="+mn-ea"/>
                <a:cs typeface="+mn-cs"/>
              </a:rPr>
              <a:t>And finally, some additional things we would like to achieve would include:</a:t>
            </a:r>
          </a:p>
          <a:p>
            <a:pPr lvl="0"/>
            <a:r>
              <a:rPr lang="en-GB" sz="900" kern="1200" dirty="0" smtClean="0">
                <a:solidFill>
                  <a:schemeClr val="tx1"/>
                </a:solidFill>
                <a:effectLst/>
                <a:latin typeface="+mn-lt"/>
                <a:ea typeface="+mn-ea"/>
                <a:cs typeface="+mn-cs"/>
              </a:rPr>
              <a:t>The Living Wage</a:t>
            </a:r>
          </a:p>
          <a:p>
            <a:pPr lvl="0"/>
            <a:r>
              <a:rPr lang="en-GB" sz="900" kern="1200" dirty="0" smtClean="0">
                <a:solidFill>
                  <a:schemeClr val="tx1"/>
                </a:solidFill>
                <a:effectLst/>
                <a:latin typeface="+mn-lt"/>
                <a:ea typeface="+mn-ea"/>
                <a:cs typeface="+mn-cs"/>
              </a:rPr>
              <a:t>Food waste reduction targets </a:t>
            </a:r>
          </a:p>
          <a:p>
            <a:pPr lvl="0"/>
            <a:r>
              <a:rPr lang="en-US" sz="900" kern="1200" dirty="0" smtClean="0">
                <a:solidFill>
                  <a:schemeClr val="tx1"/>
                </a:solidFill>
                <a:effectLst/>
                <a:latin typeface="+mn-lt"/>
                <a:ea typeface="+mn-ea"/>
                <a:cs typeface="+mn-cs"/>
              </a:rPr>
              <a:t>Zero waste targets; and finally</a:t>
            </a:r>
            <a:endParaRPr lang="en-GB" sz="900" kern="1200" dirty="0" smtClean="0">
              <a:solidFill>
                <a:schemeClr val="tx1"/>
              </a:solidFill>
              <a:effectLst/>
              <a:latin typeface="+mn-lt"/>
              <a:ea typeface="+mn-ea"/>
              <a:cs typeface="+mn-cs"/>
            </a:endParaRPr>
          </a:p>
          <a:p>
            <a:pPr lvl="0"/>
            <a:r>
              <a:rPr lang="en-US" sz="900" kern="1200" dirty="0" smtClean="0">
                <a:solidFill>
                  <a:schemeClr val="tx1"/>
                </a:solidFill>
                <a:effectLst/>
                <a:latin typeface="+mn-lt"/>
                <a:ea typeface="+mn-ea"/>
                <a:cs typeface="+mn-cs"/>
              </a:rPr>
              <a:t>To continue to increase the amount of food served in Scottish schools to come from local, affordable and sustainable sources.</a:t>
            </a:r>
            <a:endParaRPr lang="en-GB" sz="900" kern="1200" dirty="0" smtClean="0">
              <a:solidFill>
                <a:schemeClr val="tx1"/>
              </a:solidFill>
              <a:effectLst/>
              <a:latin typeface="+mn-lt"/>
              <a:ea typeface="+mn-ea"/>
              <a:cs typeface="+mn-cs"/>
            </a:endParaRPr>
          </a:p>
          <a:p>
            <a:endParaRPr lang="en-GB" sz="1200" dirty="0" smtClean="0">
              <a:solidFill>
                <a:schemeClr val="tx1"/>
              </a:solidFill>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07AA1F6B-2B7C-4E4C-8C04-1B2E7B367BEF}" type="slidenum">
              <a:rPr lang="en-GB" smtClean="0"/>
              <a:pPr>
                <a:defRPr/>
              </a:pPr>
              <a:t>14</a:t>
            </a:fld>
            <a:endParaRPr lang="en-GB" dirty="0"/>
          </a:p>
        </p:txBody>
      </p:sp>
    </p:spTree>
    <p:extLst>
      <p:ext uri="{BB962C8B-B14F-4D97-AF65-F5344CB8AC3E}">
        <p14:creationId xmlns:p14="http://schemas.microsoft.com/office/powerpoint/2010/main" val="1142632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CEBFB2-A2F6-4958-A8B4-FA6627D8C7D7}"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gn="just" eaLnBrk="1" fontAlgn="auto" hangingPunct="1">
              <a:spcBef>
                <a:spcPts val="0"/>
              </a:spcBef>
              <a:spcAft>
                <a:spcPts val="0"/>
              </a:spcAft>
              <a:defRPr/>
            </a:pPr>
            <a:r>
              <a:rPr lang="en-GB" sz="1200" dirty="0" smtClean="0">
                <a:solidFill>
                  <a:schemeClr val="tx2">
                    <a:lumMod val="75000"/>
                  </a:schemeClr>
                </a:solidFill>
                <a:cs typeface="Arial" pitchFamily="34" charset="0"/>
              </a:rPr>
              <a:t>So</a:t>
            </a:r>
            <a:r>
              <a:rPr lang="en-GB" sz="1200" baseline="0" dirty="0" smtClean="0">
                <a:solidFill>
                  <a:schemeClr val="tx2">
                    <a:lumMod val="75000"/>
                  </a:schemeClr>
                </a:solidFill>
                <a:cs typeface="Arial" pitchFamily="34" charset="0"/>
              </a:rPr>
              <a:t> who is Scotland Excel?</a:t>
            </a:r>
          </a:p>
          <a:p>
            <a:pPr algn="just" eaLnBrk="1" fontAlgn="auto" hangingPunct="1">
              <a:spcBef>
                <a:spcPts val="0"/>
              </a:spcBef>
              <a:spcAft>
                <a:spcPts val="0"/>
              </a:spcAft>
              <a:defRPr/>
            </a:pPr>
            <a:endParaRPr lang="en-GB" sz="1200" baseline="0" dirty="0" smtClean="0">
              <a:solidFill>
                <a:schemeClr val="tx2">
                  <a:lumMod val="75000"/>
                </a:schemeClr>
              </a:solidFill>
              <a:cs typeface="Arial" pitchFamily="34" charset="0"/>
            </a:endParaRPr>
          </a:p>
          <a:p>
            <a:pPr algn="just" eaLnBrk="1" fontAlgn="auto" hangingPunct="1">
              <a:spcBef>
                <a:spcPts val="0"/>
              </a:spcBef>
              <a:spcAft>
                <a:spcPts val="0"/>
              </a:spcAft>
              <a:defRPr/>
            </a:pPr>
            <a:r>
              <a:rPr lang="en-GB" sz="1200" baseline="0" dirty="0" smtClean="0">
                <a:solidFill>
                  <a:schemeClr val="tx2">
                    <a:lumMod val="75000"/>
                  </a:schemeClr>
                </a:solidFill>
                <a:cs typeface="Arial" pitchFamily="34" charset="0"/>
              </a:rPr>
              <a:t>Well, in 2006 the Scottish Government commissioned for a review to be undertaken on public sector procurement in Scotland by John McClelland – known as the “McClelland Report”.  The report provided many findings, one of which was to create “Centres of Expertise” for the different Government departments and so Scotland Excel was founded in 2008 to carry out procurement for all local authorities in Scotland.</a:t>
            </a:r>
            <a:endParaRPr lang="en-GB" sz="1200" dirty="0" smtClean="0">
              <a:solidFill>
                <a:schemeClr val="tx2">
                  <a:lumMod val="75000"/>
                </a:schemeClr>
              </a:solidFill>
              <a:cs typeface="Arial" pitchFamily="34" charset="0"/>
            </a:endParaRPr>
          </a:p>
          <a:p>
            <a:pPr algn="just" fontAlgn="auto">
              <a:spcBef>
                <a:spcPts val="0"/>
              </a:spcBef>
              <a:spcAft>
                <a:spcPts val="0"/>
              </a:spcAft>
              <a:defRPr/>
            </a:pPr>
            <a:endParaRPr lang="en-GB" sz="1200" dirty="0" smtClean="0">
              <a:solidFill>
                <a:srgbClr val="FF0000"/>
              </a:solidFill>
              <a:latin typeface="Arial" pitchFamily="34" charset="0"/>
              <a:cs typeface="Arial" pitchFamily="34" charset="0"/>
            </a:endParaRPr>
          </a:p>
          <a:p>
            <a:pPr marL="0" marR="0" indent="0" algn="just" defTabSz="914400" rtl="0" eaLnBrk="0" fontAlgn="auto" latinLnBrk="0" hangingPunct="0">
              <a:lnSpc>
                <a:spcPct val="100000"/>
              </a:lnSpc>
              <a:spcBef>
                <a:spcPts val="0"/>
              </a:spcBef>
              <a:spcAft>
                <a:spcPts val="0"/>
              </a:spcAft>
              <a:buClrTx/>
              <a:buSzTx/>
              <a:buFontTx/>
              <a:buNone/>
              <a:tabLst/>
              <a:defRPr/>
            </a:pPr>
            <a:r>
              <a:rPr lang="en-GB" sz="1200" baseline="0" dirty="0" smtClean="0">
                <a:solidFill>
                  <a:schemeClr val="tx2">
                    <a:lumMod val="75000"/>
                  </a:schemeClr>
                </a:solidFill>
                <a:cs typeface="Arial" pitchFamily="34" charset="0"/>
              </a:rPr>
              <a:t>We work in partnership with local authorities to develop and deliver best value collaborative contracts. </a:t>
            </a:r>
            <a:r>
              <a:rPr lang="en-GB" sz="900" kern="1200" dirty="0" smtClean="0">
                <a:solidFill>
                  <a:schemeClr val="tx1"/>
                </a:solidFill>
                <a:effectLst/>
                <a:latin typeface="+mn-lt"/>
                <a:ea typeface="+mn-ea"/>
                <a:cs typeface="+mn-cs"/>
              </a:rPr>
              <a:t>Everything that we deliver in Scotland Excel has an impact on the lives of someone in our communities, whether it is the community meals delivered to the elderly, the collection of our bins or in the work that I do on managing and tendering the food contracts, the impact on children and young people in Scotland.</a:t>
            </a:r>
          </a:p>
          <a:p>
            <a:pPr marL="0" marR="0" indent="0" algn="just" defTabSz="914400" rtl="0" eaLnBrk="0" fontAlgn="auto" latinLnBrk="0" hangingPunct="0">
              <a:lnSpc>
                <a:spcPct val="100000"/>
              </a:lnSpc>
              <a:spcBef>
                <a:spcPts val="0"/>
              </a:spcBef>
              <a:spcAft>
                <a:spcPts val="0"/>
              </a:spcAft>
              <a:buClrTx/>
              <a:buSzTx/>
              <a:buFontTx/>
              <a:buNone/>
              <a:tabLst/>
              <a:defRPr/>
            </a:pPr>
            <a:endParaRPr lang="en-GB" sz="1200" dirty="0" smtClean="0">
              <a:solidFill>
                <a:schemeClr val="tx2">
                  <a:lumMod val="75000"/>
                </a:schemeClr>
              </a:solidFill>
              <a:cs typeface="Arial" pitchFamily="34" charset="0"/>
            </a:endParaRPr>
          </a:p>
          <a:p>
            <a:pPr algn="just" fontAlgn="auto">
              <a:spcBef>
                <a:spcPts val="0"/>
              </a:spcBef>
              <a:spcAft>
                <a:spcPts val="0"/>
              </a:spcAft>
              <a:defRPr/>
            </a:pPr>
            <a:endParaRPr lang="en-GB" sz="1400" dirty="0" smtClean="0">
              <a:solidFill>
                <a:srgbClr val="FF0000"/>
              </a:solidFill>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07AA1F6B-2B7C-4E4C-8C04-1B2E7B367BEF}" type="slidenum">
              <a:rPr lang="en-GB" smtClean="0"/>
              <a:pPr>
                <a:defRPr/>
              </a:pPr>
              <a:t>2</a:t>
            </a:fld>
            <a:endParaRPr lang="en-GB" dirty="0"/>
          </a:p>
        </p:txBody>
      </p:sp>
    </p:spTree>
    <p:extLst>
      <p:ext uri="{BB962C8B-B14F-4D97-AF65-F5344CB8AC3E}">
        <p14:creationId xmlns:p14="http://schemas.microsoft.com/office/powerpoint/2010/main" val="114263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gn="just" eaLnBrk="1" fontAlgn="auto" hangingPunct="1">
              <a:spcBef>
                <a:spcPts val="0"/>
              </a:spcBef>
              <a:spcAft>
                <a:spcPts val="0"/>
              </a:spcAft>
              <a:defRPr/>
            </a:pPr>
            <a:r>
              <a:rPr lang="en-GB" sz="1200" baseline="0" dirty="0" smtClean="0">
                <a:solidFill>
                  <a:schemeClr val="tx2">
                    <a:lumMod val="75000"/>
                  </a:schemeClr>
                </a:solidFill>
                <a:cs typeface="Arial" pitchFamily="34" charset="0"/>
              </a:rPr>
              <a:t>Within Scotland Excel we have a wide range of contracts such as building and construction, social care, education, ICT, roads management, vehicles and of course food.</a:t>
            </a:r>
          </a:p>
          <a:p>
            <a:pPr algn="just" eaLnBrk="1" fontAlgn="auto" hangingPunct="1">
              <a:spcBef>
                <a:spcPts val="0"/>
              </a:spcBef>
              <a:spcAft>
                <a:spcPts val="0"/>
              </a:spcAft>
              <a:defRPr/>
            </a:pPr>
            <a:endParaRPr lang="en-GB" sz="1200" baseline="0" dirty="0" smtClean="0">
              <a:solidFill>
                <a:schemeClr val="tx2">
                  <a:lumMod val="75000"/>
                </a:schemeClr>
              </a:solidFill>
              <a:cs typeface="Arial" pitchFamily="34" charset="0"/>
            </a:endParaRPr>
          </a:p>
          <a:p>
            <a:pPr algn="just" eaLnBrk="1" fontAlgn="auto" hangingPunct="1">
              <a:spcBef>
                <a:spcPts val="0"/>
              </a:spcBef>
              <a:spcAft>
                <a:spcPts val="0"/>
              </a:spcAft>
              <a:defRPr/>
            </a:pPr>
            <a:r>
              <a:rPr lang="en-GB" sz="1200" baseline="0" dirty="0" smtClean="0">
                <a:solidFill>
                  <a:schemeClr val="tx2">
                    <a:lumMod val="75000"/>
                  </a:schemeClr>
                </a:solidFill>
                <a:cs typeface="Arial" pitchFamily="34" charset="0"/>
              </a:rPr>
              <a:t>All of our contracts (and all public sector contracts within Scotland) are advertised through on online advertising portal called Public Contracts Scotland as well as the Official Journal of the European Union.</a:t>
            </a:r>
          </a:p>
          <a:p>
            <a:pPr algn="just" eaLnBrk="1" fontAlgn="auto" hangingPunct="1">
              <a:spcBef>
                <a:spcPts val="0"/>
              </a:spcBef>
              <a:spcAft>
                <a:spcPts val="0"/>
              </a:spcAft>
              <a:defRPr/>
            </a:pPr>
            <a:endParaRPr lang="en-GB" sz="1200" baseline="0" dirty="0" smtClean="0">
              <a:solidFill>
                <a:schemeClr val="tx2">
                  <a:lumMod val="75000"/>
                </a:schemeClr>
              </a:solidFill>
              <a:cs typeface="Arial" pitchFamily="34" charset="0"/>
            </a:endParaRPr>
          </a:p>
          <a:p>
            <a:pPr algn="just" eaLnBrk="1" fontAlgn="auto" hangingPunct="1">
              <a:spcBef>
                <a:spcPts val="0"/>
              </a:spcBef>
              <a:spcAft>
                <a:spcPts val="0"/>
              </a:spcAft>
              <a:defRPr/>
            </a:pPr>
            <a:r>
              <a:rPr lang="en-GB" sz="1200" baseline="0" dirty="0" smtClean="0">
                <a:solidFill>
                  <a:schemeClr val="tx2">
                    <a:lumMod val="75000"/>
                  </a:schemeClr>
                </a:solidFill>
                <a:cs typeface="Arial" pitchFamily="34" charset="0"/>
              </a:rPr>
              <a:t>Across our portfolio of contracts, approximately 70% of our currents are serviced by Small to Medium Enterprises (SMEs) with more than half of these based in Scotland and we try as much as possible to make our frameworks fair and accessibly for companies of all sizes.</a:t>
            </a:r>
          </a:p>
          <a:p>
            <a:pPr algn="just" eaLnBrk="1" fontAlgn="auto" hangingPunct="1">
              <a:spcBef>
                <a:spcPts val="0"/>
              </a:spcBef>
              <a:spcAft>
                <a:spcPts val="0"/>
              </a:spcAft>
              <a:defRPr/>
            </a:pPr>
            <a:endParaRPr lang="en-GB" sz="1200" baseline="0" dirty="0" smtClean="0">
              <a:solidFill>
                <a:schemeClr val="tx2">
                  <a:lumMod val="75000"/>
                </a:schemeClr>
              </a:solidFill>
              <a:cs typeface="Arial" pitchFamily="34" charset="0"/>
            </a:endParaRPr>
          </a:p>
          <a:p>
            <a:pPr algn="just" eaLnBrk="1" fontAlgn="auto" hangingPunct="1">
              <a:spcBef>
                <a:spcPts val="0"/>
              </a:spcBef>
              <a:spcAft>
                <a:spcPts val="0"/>
              </a:spcAft>
              <a:defRPr/>
            </a:pPr>
            <a:r>
              <a:rPr lang="en-GB" sz="1200" baseline="0" dirty="0" smtClean="0">
                <a:solidFill>
                  <a:schemeClr val="tx2">
                    <a:lumMod val="75000"/>
                  </a:schemeClr>
                </a:solidFill>
                <a:cs typeface="Arial" pitchFamily="34" charset="0"/>
              </a:rPr>
              <a:t>Also included on the slide is a picture of the Scottish Government’s Procurement Journey that is the process that we follow for our tendering activities.  This is split into 3 zones:</a:t>
            </a:r>
          </a:p>
          <a:p>
            <a:pPr marL="171450" indent="-171450" algn="just" eaLnBrk="1" fontAlgn="auto" hangingPunct="1">
              <a:spcBef>
                <a:spcPts val="0"/>
              </a:spcBef>
              <a:spcAft>
                <a:spcPts val="0"/>
              </a:spcAft>
              <a:buFont typeface="Arial" panose="020B0604020202020204" pitchFamily="34" charset="0"/>
              <a:buChar char="•"/>
              <a:defRPr/>
            </a:pPr>
            <a:r>
              <a:rPr lang="en-GB" sz="1200" baseline="0" dirty="0" smtClean="0">
                <a:solidFill>
                  <a:schemeClr val="tx2">
                    <a:lumMod val="75000"/>
                  </a:schemeClr>
                </a:solidFill>
                <a:cs typeface="Arial" pitchFamily="34" charset="0"/>
              </a:rPr>
              <a:t>Zone A – Development Stage (develop strategy, engage with the market place and develop the tender documents)</a:t>
            </a:r>
          </a:p>
          <a:p>
            <a:pPr marL="171450" indent="-171450" algn="just" eaLnBrk="1" fontAlgn="auto" hangingPunct="1">
              <a:spcBef>
                <a:spcPts val="0"/>
              </a:spcBef>
              <a:spcAft>
                <a:spcPts val="0"/>
              </a:spcAft>
              <a:buFont typeface="Arial" panose="020B0604020202020204" pitchFamily="34" charset="0"/>
              <a:buChar char="•"/>
              <a:defRPr/>
            </a:pPr>
            <a:r>
              <a:rPr lang="en-GB" sz="1200" baseline="0" dirty="0" smtClean="0">
                <a:solidFill>
                  <a:schemeClr val="tx2">
                    <a:lumMod val="75000"/>
                  </a:schemeClr>
                </a:solidFill>
                <a:cs typeface="Arial" pitchFamily="34" charset="0"/>
              </a:rPr>
              <a:t>Zone B – Tender Stage (issue the tender to market, tender returns and its time to evaluate)</a:t>
            </a:r>
          </a:p>
          <a:p>
            <a:pPr marL="171450" indent="-171450" algn="just" eaLnBrk="1" fontAlgn="auto" hangingPunct="1">
              <a:spcBef>
                <a:spcPts val="0"/>
              </a:spcBef>
              <a:spcAft>
                <a:spcPts val="0"/>
              </a:spcAft>
              <a:buFont typeface="Arial" panose="020B0604020202020204" pitchFamily="34" charset="0"/>
              <a:buChar char="•"/>
              <a:defRPr/>
            </a:pPr>
            <a:r>
              <a:rPr lang="en-GB" sz="1200" baseline="0" dirty="0" smtClean="0">
                <a:solidFill>
                  <a:schemeClr val="tx2">
                    <a:lumMod val="75000"/>
                  </a:schemeClr>
                </a:solidFill>
                <a:cs typeface="Arial" pitchFamily="34" charset="0"/>
              </a:rPr>
              <a:t>Zone C – Contract Management  (award the contract to the successful suppliers, mobilise and implement the contract and then manage for the duration of the contract)</a:t>
            </a:r>
          </a:p>
          <a:p>
            <a:pPr algn="just" fontAlgn="auto">
              <a:spcBef>
                <a:spcPts val="0"/>
              </a:spcBef>
              <a:spcAft>
                <a:spcPts val="0"/>
              </a:spcAft>
              <a:defRPr/>
            </a:pPr>
            <a:endParaRPr lang="en-GB" sz="1400" dirty="0" smtClean="0">
              <a:solidFill>
                <a:srgbClr val="FF0000"/>
              </a:solidFill>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07AA1F6B-2B7C-4E4C-8C04-1B2E7B367BEF}" type="slidenum">
              <a:rPr lang="en-GB" smtClean="0"/>
              <a:pPr>
                <a:defRPr/>
              </a:pPr>
              <a:t>3</a:t>
            </a:fld>
            <a:endParaRPr lang="en-GB" dirty="0"/>
          </a:p>
        </p:txBody>
      </p:sp>
    </p:spTree>
    <p:extLst>
      <p:ext uri="{BB962C8B-B14F-4D97-AF65-F5344CB8AC3E}">
        <p14:creationId xmlns:p14="http://schemas.microsoft.com/office/powerpoint/2010/main" val="1142632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With approximately £150million spent annually within the public sector in Scotland on food and drink, and Scotland Excels frameworks representing nearly 50% of this, it vital that we ensure we are ahead of the market, are aware of legislation changes and any other external factors that could have an effect on how the contracts operate.</a:t>
            </a:r>
          </a:p>
          <a:p>
            <a:pPr algn="just" eaLnBrk="1" fontAlgn="auto" hangingPunct="1">
              <a:spcBef>
                <a:spcPts val="0"/>
              </a:spcBef>
              <a:spcAft>
                <a:spcPts val="0"/>
              </a:spcAft>
              <a:defRPr/>
            </a:pPr>
            <a:endParaRPr lang="en-GB" sz="1200" baseline="0" dirty="0" smtClean="0">
              <a:solidFill>
                <a:schemeClr val="tx2">
                  <a:lumMod val="75000"/>
                </a:schemeClr>
              </a:solidFill>
              <a:cs typeface="Arial" pitchFamily="34" charset="0"/>
            </a:endParaRPr>
          </a:p>
          <a:p>
            <a:pPr algn="just" eaLnBrk="1" fontAlgn="auto" hangingPunct="1">
              <a:spcBef>
                <a:spcPts val="0"/>
              </a:spcBef>
              <a:spcAft>
                <a:spcPts val="0"/>
              </a:spcAft>
              <a:defRPr/>
            </a:pPr>
            <a:r>
              <a:rPr lang="en-GB" sz="1200" baseline="0" dirty="0" smtClean="0">
                <a:solidFill>
                  <a:schemeClr val="tx2">
                    <a:lumMod val="75000"/>
                  </a:schemeClr>
                </a:solidFill>
                <a:cs typeface="Arial" pitchFamily="34" charset="0"/>
              </a:rPr>
              <a:t>Within Scotland Excel we have 4 main food contracts (Milk, Butcher Meat, Groceries and Frozen) which collectively are worth approximately £70million per year. </a:t>
            </a:r>
          </a:p>
          <a:p>
            <a:pPr algn="just" eaLnBrk="1" fontAlgn="auto" hangingPunct="1">
              <a:spcBef>
                <a:spcPts val="0"/>
              </a:spcBef>
              <a:spcAft>
                <a:spcPts val="0"/>
              </a:spcAft>
              <a:defRPr/>
            </a:pPr>
            <a:endParaRPr lang="en-GB" sz="1200" baseline="0" dirty="0" smtClean="0">
              <a:solidFill>
                <a:schemeClr val="tx2">
                  <a:lumMod val="75000"/>
                </a:schemeClr>
              </a:solidFill>
              <a:cs typeface="Arial" pitchFamily="34" charset="0"/>
            </a:endParaRPr>
          </a:p>
          <a:p>
            <a:pPr algn="just" eaLnBrk="1" fontAlgn="auto" hangingPunct="1">
              <a:spcBef>
                <a:spcPts val="0"/>
              </a:spcBef>
              <a:spcAft>
                <a:spcPts val="0"/>
              </a:spcAft>
              <a:defRPr/>
            </a:pPr>
            <a:r>
              <a:rPr lang="en-GB" sz="1200" baseline="0" dirty="0" smtClean="0">
                <a:solidFill>
                  <a:schemeClr val="tx2">
                    <a:lumMod val="75000"/>
                  </a:schemeClr>
                </a:solidFill>
                <a:cs typeface="Arial" pitchFamily="34" charset="0"/>
              </a:rPr>
              <a:t>Across these contracts we work with 15 suppliers, with 12 of these 15 suppliers being classed as Scottish. I have also just awarded a new contract where we will see an additional 9 suppliers on the framework with 4 of these suppliers being Scottish.</a:t>
            </a:r>
          </a:p>
          <a:p>
            <a:pPr algn="just" eaLnBrk="1" fontAlgn="auto" hangingPunct="1">
              <a:spcBef>
                <a:spcPts val="0"/>
              </a:spcBef>
              <a:spcAft>
                <a:spcPts val="0"/>
              </a:spcAft>
              <a:defRPr/>
            </a:pPr>
            <a:endParaRPr lang="en-GB" sz="1200" baseline="0" dirty="0" smtClean="0">
              <a:solidFill>
                <a:schemeClr val="tx2">
                  <a:lumMod val="75000"/>
                </a:schemeClr>
              </a:solidFill>
              <a:cs typeface="Arial" pitchFamily="34" charset="0"/>
            </a:endParaRPr>
          </a:p>
          <a:p>
            <a:pPr algn="just" eaLnBrk="1" fontAlgn="auto" hangingPunct="1">
              <a:spcBef>
                <a:spcPts val="0"/>
              </a:spcBef>
              <a:spcAft>
                <a:spcPts val="0"/>
              </a:spcAft>
              <a:defRPr/>
            </a:pPr>
            <a:r>
              <a:rPr lang="en-GB" sz="1200" baseline="0" dirty="0" smtClean="0">
                <a:solidFill>
                  <a:schemeClr val="tx2">
                    <a:lumMod val="75000"/>
                  </a:schemeClr>
                </a:solidFill>
                <a:cs typeface="Arial" pitchFamily="34" charset="0"/>
              </a:rPr>
              <a:t>One of our biggest challenges is the fact that we do work with 32 local authorities.  As a result we have varying agendas, policies, politics etc. that we need to try and incorporate into our contracts.  As well as this we also need to abide by the EU Procurement Legislation which was introduced in order to promote fair and open competition across all public sector bodies in the EU.</a:t>
            </a:r>
          </a:p>
          <a:p>
            <a:pPr algn="just" eaLnBrk="1" fontAlgn="auto" hangingPunct="1">
              <a:spcBef>
                <a:spcPts val="0"/>
              </a:spcBef>
              <a:spcAft>
                <a:spcPts val="0"/>
              </a:spcAft>
              <a:defRPr/>
            </a:pPr>
            <a:endParaRPr lang="en-GB" sz="1200" baseline="0" dirty="0" smtClean="0">
              <a:solidFill>
                <a:schemeClr val="tx2">
                  <a:lumMod val="75000"/>
                </a:schemeClr>
              </a:solidFill>
              <a:cs typeface="Arial" pitchFamily="34" charset="0"/>
            </a:endParaRPr>
          </a:p>
          <a:p>
            <a:pPr algn="just" eaLnBrk="1" fontAlgn="auto" hangingPunct="1">
              <a:spcBef>
                <a:spcPts val="0"/>
              </a:spcBef>
              <a:spcAft>
                <a:spcPts val="0"/>
              </a:spcAft>
              <a:defRPr/>
            </a:pPr>
            <a:r>
              <a:rPr lang="en-GB" sz="1200" baseline="0" dirty="0" smtClean="0">
                <a:solidFill>
                  <a:schemeClr val="tx2">
                    <a:lumMod val="75000"/>
                  </a:schemeClr>
                </a:solidFill>
                <a:cs typeface="Arial" pitchFamily="34" charset="0"/>
              </a:rPr>
              <a:t>As well as these laws, Scottish contracts must also abide by the Procurement (Scotland) Regulations 2016 and the Procurement Reform (Scotland) Act 2014.  These laws in Scotland mean that we need to put out all our contracts electronically, for a minimum of 19 days (ideally we go for 28) and that we cannot go out on 100% price.  There must be a technical element included.  Questions that we include here are about supply chain traceability, delivery of service, reducing food waste, recycling of packaging, reducing food miles and CO2 emissions etc.</a:t>
            </a:r>
          </a:p>
          <a:p>
            <a:pPr algn="just" fontAlgn="auto">
              <a:spcBef>
                <a:spcPts val="0"/>
              </a:spcBef>
              <a:spcAft>
                <a:spcPts val="0"/>
              </a:spcAft>
              <a:defRPr/>
            </a:pPr>
            <a:endParaRPr lang="en-GB" sz="1400" dirty="0" smtClean="0">
              <a:solidFill>
                <a:srgbClr val="FF0000"/>
              </a:solidFill>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07AA1F6B-2B7C-4E4C-8C04-1B2E7B367BEF}" type="slidenum">
              <a:rPr lang="en-GB" smtClean="0"/>
              <a:pPr>
                <a:defRPr/>
              </a:pPr>
              <a:t>4</a:t>
            </a:fld>
            <a:endParaRPr lang="en-GB" dirty="0"/>
          </a:p>
        </p:txBody>
      </p:sp>
    </p:spTree>
    <p:extLst>
      <p:ext uri="{BB962C8B-B14F-4D97-AF65-F5344CB8AC3E}">
        <p14:creationId xmlns:p14="http://schemas.microsoft.com/office/powerpoint/2010/main" val="114263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en-US" sz="1200" b="1" dirty="0" smtClean="0">
                <a:solidFill>
                  <a:schemeClr val="tx1"/>
                </a:solidFill>
              </a:rPr>
              <a:t>WHERE WE WERE</a:t>
            </a:r>
            <a:r>
              <a:rPr lang="en-US" sz="1200" b="1" baseline="0" dirty="0" smtClean="0">
                <a:solidFill>
                  <a:schemeClr val="tx1"/>
                </a:solidFill>
              </a:rPr>
              <a:t>:</a:t>
            </a:r>
            <a:r>
              <a:rPr lang="en-US" sz="1200" b="0" baseline="0" dirty="0" smtClean="0">
                <a:solidFill>
                  <a:schemeClr val="tx1"/>
                </a:solidFill>
              </a:rPr>
              <a:t> </a:t>
            </a:r>
          </a:p>
          <a:p>
            <a:pPr>
              <a:spcBef>
                <a:spcPct val="0"/>
              </a:spcBef>
            </a:pPr>
            <a:r>
              <a:rPr lang="en-US" sz="1200" b="0" baseline="0" dirty="0" smtClean="0">
                <a:solidFill>
                  <a:schemeClr val="tx1"/>
                </a:solidFill>
              </a:rPr>
              <a:t>In order to demonstrate how far we have come in the last 9 years it is important to tell you where we began in 2008.</a:t>
            </a:r>
          </a:p>
          <a:p>
            <a:pPr>
              <a:spcBef>
                <a:spcPct val="0"/>
              </a:spcBef>
            </a:pPr>
            <a:endParaRPr lang="en-US" sz="1200" b="0" baseline="0" dirty="0" smtClean="0">
              <a:solidFill>
                <a:schemeClr val="tx1"/>
              </a:solidFill>
            </a:endParaRPr>
          </a:p>
          <a:p>
            <a:pPr>
              <a:spcBef>
                <a:spcPct val="0"/>
              </a:spcBef>
            </a:pPr>
            <a:r>
              <a:rPr lang="en-US" sz="1200" b="1" baseline="0" dirty="0" smtClean="0">
                <a:solidFill>
                  <a:schemeClr val="tx1"/>
                </a:solidFill>
              </a:rPr>
              <a:t>Lots</a:t>
            </a:r>
          </a:p>
          <a:p>
            <a:pPr>
              <a:spcBef>
                <a:spcPct val="0"/>
              </a:spcBef>
            </a:pPr>
            <a:r>
              <a:rPr lang="en-US" sz="1200" b="0" baseline="0" dirty="0" smtClean="0">
                <a:solidFill>
                  <a:schemeClr val="tx1"/>
                </a:solidFill>
              </a:rPr>
              <a:t>When we first started we would separate our contracts into local authorities areas and suppliers were able to select what areas they could service across Scotland.  However, suppliers would be </a:t>
            </a:r>
            <a:r>
              <a:rPr lang="en-US" sz="1200" b="0" baseline="0" dirty="0" err="1" smtClean="0">
                <a:solidFill>
                  <a:schemeClr val="tx1"/>
                </a:solidFill>
              </a:rPr>
              <a:t>penalised</a:t>
            </a:r>
            <a:r>
              <a:rPr lang="en-US" sz="1200" b="0" baseline="0" dirty="0" smtClean="0">
                <a:solidFill>
                  <a:schemeClr val="tx1"/>
                </a:solidFill>
              </a:rPr>
              <a:t> if they did not bid for all of Scotland.  This meant that smaller companies would be disadvantaged compared to the larger companies as it would not be possible for them to service all of Scotland and to have the correct distribution network in place.</a:t>
            </a:r>
          </a:p>
          <a:p>
            <a:pPr>
              <a:spcBef>
                <a:spcPct val="0"/>
              </a:spcBef>
            </a:pPr>
            <a:endParaRPr lang="en-US" sz="1200" b="0" baseline="0" dirty="0" smtClean="0">
              <a:solidFill>
                <a:schemeClr val="tx1"/>
              </a:solidFill>
            </a:endParaRPr>
          </a:p>
          <a:p>
            <a:pPr>
              <a:spcBef>
                <a:spcPct val="0"/>
              </a:spcBef>
            </a:pPr>
            <a:r>
              <a:rPr lang="en-US" sz="1200" b="1" baseline="0" dirty="0" smtClean="0">
                <a:solidFill>
                  <a:schemeClr val="tx1"/>
                </a:solidFill>
              </a:rPr>
              <a:t>Country of Origin</a:t>
            </a:r>
          </a:p>
          <a:p>
            <a:pPr>
              <a:spcBef>
                <a:spcPct val="0"/>
              </a:spcBef>
            </a:pPr>
            <a:r>
              <a:rPr lang="en-US" sz="1200" b="0" baseline="0" dirty="0" smtClean="0">
                <a:solidFill>
                  <a:schemeClr val="tx1"/>
                </a:solidFill>
              </a:rPr>
              <a:t>As the focus was about achieving best value for the local authorities, there was no real drive for locally sourced products.  High quality was always an issue but if this came from countries thousands of miles away this didn’t matter and the food miles, CO2 emissions, etc. were not considered</a:t>
            </a:r>
          </a:p>
          <a:p>
            <a:pPr>
              <a:spcBef>
                <a:spcPct val="0"/>
              </a:spcBef>
            </a:pPr>
            <a:endParaRPr lang="en-US" sz="1200" b="0" baseline="0" dirty="0" smtClean="0">
              <a:solidFill>
                <a:schemeClr val="tx1"/>
              </a:solidFill>
            </a:endParaRPr>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8F9AFE-9317-4A7D-BB3A-FC2B213333B9}" type="slidenum">
              <a:rPr lang="en-US"/>
              <a:pPr fontAlgn="base">
                <a:spcBef>
                  <a:spcPct val="0"/>
                </a:spcBef>
                <a:spcAft>
                  <a:spcPct val="0"/>
                </a:spcAft>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en-US" sz="1200" dirty="0" smtClean="0">
                <a:solidFill>
                  <a:schemeClr val="tx1"/>
                </a:solidFill>
              </a:rPr>
              <a:t>Following</a:t>
            </a:r>
            <a:r>
              <a:rPr lang="en-US" sz="1200" baseline="0" dirty="0" smtClean="0">
                <a:solidFill>
                  <a:schemeClr val="tx1"/>
                </a:solidFill>
              </a:rPr>
              <a:t> on from the horsemeat scandal of Europe in 2013, where food advertised as beef was found to contain undeclared horse meat, there was a paradigm shift within Scotland Excel and the food frameworks to put more focus on sustainable food.  This approach to sustainability was later rolled out within Scotland Excel with the </a:t>
            </a:r>
            <a:r>
              <a:rPr lang="en-US" sz="1200" baseline="0" dirty="0" err="1" smtClean="0">
                <a:solidFill>
                  <a:schemeClr val="tx1"/>
                </a:solidFill>
              </a:rPr>
              <a:t>organisation</a:t>
            </a:r>
            <a:r>
              <a:rPr lang="en-US" sz="1200" baseline="0" dirty="0" smtClean="0">
                <a:solidFill>
                  <a:schemeClr val="tx1"/>
                </a:solidFill>
              </a:rPr>
              <a:t> changing one of our vision and goals of “Being Sustainable in Everything we do”.</a:t>
            </a:r>
          </a:p>
          <a:p>
            <a:pPr>
              <a:spcBef>
                <a:spcPct val="0"/>
              </a:spcBef>
            </a:pPr>
            <a:endParaRPr lang="en-US" baseline="0" dirty="0" smtClean="0">
              <a:solidFill>
                <a:schemeClr val="tx1"/>
              </a:solidFill>
            </a:endParaRPr>
          </a:p>
          <a:p>
            <a:pPr>
              <a:spcBef>
                <a:spcPct val="0"/>
              </a:spcBef>
            </a:pPr>
            <a:endParaRPr lang="en-US" dirty="0" smtClean="0">
              <a:solidFill>
                <a:schemeClr val="tx1"/>
              </a:solidFill>
            </a:endParaRPr>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8F9AFE-9317-4A7D-BB3A-FC2B213333B9}" type="slidenum">
              <a:rPr lang="en-US"/>
              <a:pPr fontAlgn="base">
                <a:spcBef>
                  <a:spcPct val="0"/>
                </a:spcBef>
                <a:spcAft>
                  <a:spcPct val="0"/>
                </a:spcAft>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gn="just" fontAlgn="auto">
              <a:spcBef>
                <a:spcPts val="0"/>
              </a:spcBef>
              <a:spcAft>
                <a:spcPts val="0"/>
              </a:spcAft>
              <a:defRPr/>
            </a:pPr>
            <a:r>
              <a:rPr lang="en-GB" sz="1200" b="1" dirty="0" smtClean="0">
                <a:solidFill>
                  <a:schemeClr val="tx1"/>
                </a:solidFill>
                <a:latin typeface="+mn-lt"/>
                <a:cs typeface="Arial" pitchFamily="34" charset="0"/>
              </a:rPr>
              <a:t>WHERE</a:t>
            </a:r>
            <a:r>
              <a:rPr lang="en-GB" sz="1200" b="1" baseline="0" dirty="0" smtClean="0">
                <a:solidFill>
                  <a:schemeClr val="tx1"/>
                </a:solidFill>
                <a:latin typeface="+mn-lt"/>
                <a:cs typeface="Arial" pitchFamily="34" charset="0"/>
              </a:rPr>
              <a:t> WE ARE NOW</a:t>
            </a:r>
          </a:p>
          <a:p>
            <a:pPr algn="just" fontAlgn="auto">
              <a:spcBef>
                <a:spcPts val="0"/>
              </a:spcBef>
              <a:spcAft>
                <a:spcPts val="0"/>
              </a:spcAft>
              <a:defRPr/>
            </a:pPr>
            <a:r>
              <a:rPr lang="en-GB" sz="1200" b="0" dirty="0" smtClean="0">
                <a:solidFill>
                  <a:schemeClr val="tx1"/>
                </a:solidFill>
                <a:latin typeface="+mn-lt"/>
                <a:cs typeface="Arial" pitchFamily="34" charset="0"/>
              </a:rPr>
              <a:t>So following</a:t>
            </a:r>
            <a:r>
              <a:rPr lang="en-GB" sz="1200" b="0" baseline="0" dirty="0" smtClean="0">
                <a:solidFill>
                  <a:schemeClr val="tx1"/>
                </a:solidFill>
                <a:latin typeface="+mn-lt"/>
                <a:cs typeface="Arial" pitchFamily="34" charset="0"/>
              </a:rPr>
              <a:t> on from the horsemeat and change in our focus to being more sustainable, we have invested a lot of time and effort to ensure that we are delivering the best contracts possible to our customers.  This has included</a:t>
            </a:r>
          </a:p>
          <a:p>
            <a:pPr marL="171450" indent="-171450" algn="just" fontAlgn="auto">
              <a:spcBef>
                <a:spcPts val="0"/>
              </a:spcBef>
              <a:spcAft>
                <a:spcPts val="0"/>
              </a:spcAft>
              <a:buFont typeface="Arial" panose="020B0604020202020204" pitchFamily="34" charset="0"/>
              <a:buChar char="•"/>
              <a:defRPr/>
            </a:pPr>
            <a:r>
              <a:rPr lang="en-GB" sz="1200" b="0" baseline="0" dirty="0" smtClean="0">
                <a:solidFill>
                  <a:schemeClr val="tx1"/>
                </a:solidFill>
                <a:latin typeface="+mn-lt"/>
                <a:cs typeface="Arial" pitchFamily="34" charset="0"/>
              </a:rPr>
              <a:t>Sourcing more local produce</a:t>
            </a:r>
          </a:p>
          <a:p>
            <a:pPr marL="171450" indent="-171450" algn="just" fontAlgn="auto">
              <a:spcBef>
                <a:spcPts val="0"/>
              </a:spcBef>
              <a:spcAft>
                <a:spcPts val="0"/>
              </a:spcAft>
              <a:buFont typeface="Arial" panose="020B0604020202020204" pitchFamily="34" charset="0"/>
              <a:buChar char="•"/>
              <a:defRPr/>
            </a:pPr>
            <a:r>
              <a:rPr lang="en-GB" sz="1200" b="0" baseline="0" dirty="0" smtClean="0">
                <a:solidFill>
                  <a:schemeClr val="tx1"/>
                </a:solidFill>
                <a:latin typeface="+mn-lt"/>
                <a:cs typeface="Arial" pitchFamily="34" charset="0"/>
              </a:rPr>
              <a:t>Developing the supply chain</a:t>
            </a:r>
          </a:p>
          <a:p>
            <a:pPr marL="171450" indent="-171450" algn="just" fontAlgn="auto">
              <a:spcBef>
                <a:spcPts val="0"/>
              </a:spcBef>
              <a:spcAft>
                <a:spcPts val="0"/>
              </a:spcAft>
              <a:buFont typeface="Arial" panose="020B0604020202020204" pitchFamily="34" charset="0"/>
              <a:buChar char="•"/>
              <a:defRPr/>
            </a:pPr>
            <a:r>
              <a:rPr lang="en-GB" sz="1200" b="0" baseline="0" dirty="0" smtClean="0">
                <a:solidFill>
                  <a:schemeClr val="tx1"/>
                </a:solidFill>
                <a:latin typeface="+mn-lt"/>
                <a:cs typeface="Arial" pitchFamily="34" charset="0"/>
              </a:rPr>
              <a:t>Changing the market place to increase more competition</a:t>
            </a:r>
          </a:p>
          <a:p>
            <a:pPr marL="171450" indent="-171450" algn="just" fontAlgn="auto">
              <a:spcBef>
                <a:spcPts val="0"/>
              </a:spcBef>
              <a:spcAft>
                <a:spcPts val="0"/>
              </a:spcAft>
              <a:buFont typeface="Arial" panose="020B0604020202020204" pitchFamily="34" charset="0"/>
              <a:buChar char="•"/>
              <a:defRPr/>
            </a:pPr>
            <a:r>
              <a:rPr lang="en-GB" sz="1200" b="0" baseline="0" dirty="0" smtClean="0">
                <a:solidFill>
                  <a:schemeClr val="tx1"/>
                </a:solidFill>
                <a:latin typeface="+mn-lt"/>
                <a:cs typeface="Arial" pitchFamily="34" charset="0"/>
              </a:rPr>
              <a:t>Extensive stakeholder management; and</a:t>
            </a:r>
          </a:p>
          <a:p>
            <a:pPr marL="171450" indent="-171450" algn="just" fontAlgn="auto">
              <a:spcBef>
                <a:spcPts val="0"/>
              </a:spcBef>
              <a:spcAft>
                <a:spcPts val="0"/>
              </a:spcAft>
              <a:buFont typeface="Arial" panose="020B0604020202020204" pitchFamily="34" charset="0"/>
              <a:buChar char="•"/>
              <a:defRPr/>
            </a:pPr>
            <a:r>
              <a:rPr lang="en-GB" sz="1200" b="0" baseline="0" dirty="0" smtClean="0">
                <a:solidFill>
                  <a:schemeClr val="tx1"/>
                </a:solidFill>
                <a:latin typeface="+mn-lt"/>
                <a:cs typeface="Arial" pitchFamily="34" charset="0"/>
              </a:rPr>
              <a:t>Focusing not just on monetary savings but what softer benefits we can get from the contracts and give back to communities.</a:t>
            </a:r>
            <a:endParaRPr lang="en-GB" sz="1200" b="0" dirty="0" smtClean="0">
              <a:solidFill>
                <a:schemeClr val="tx1"/>
              </a:solidFill>
              <a:latin typeface="+mn-lt"/>
              <a:cs typeface="Arial" pitchFamily="34" charset="0"/>
            </a:endParaRPr>
          </a:p>
        </p:txBody>
      </p:sp>
      <p:sp>
        <p:nvSpPr>
          <p:cNvPr id="4" name="Slide Number Placeholder 3"/>
          <p:cNvSpPr>
            <a:spLocks noGrp="1"/>
          </p:cNvSpPr>
          <p:nvPr>
            <p:ph type="sldNum" sz="quarter" idx="5"/>
          </p:nvPr>
        </p:nvSpPr>
        <p:spPr/>
        <p:txBody>
          <a:bodyPr/>
          <a:lstStyle/>
          <a:p>
            <a:pPr>
              <a:defRPr/>
            </a:pPr>
            <a:fld id="{07AA1F6B-2B7C-4E4C-8C04-1B2E7B367BEF}" type="slidenum">
              <a:rPr lang="en-GB" smtClean="0"/>
              <a:pPr>
                <a:defRPr/>
              </a:pPr>
              <a:t>7</a:t>
            </a:fld>
            <a:endParaRPr lang="en-GB" dirty="0"/>
          </a:p>
        </p:txBody>
      </p:sp>
    </p:spTree>
    <p:extLst>
      <p:ext uri="{BB962C8B-B14F-4D97-AF65-F5344CB8AC3E}">
        <p14:creationId xmlns:p14="http://schemas.microsoft.com/office/powerpoint/2010/main" val="1142632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marR="0" indent="0" algn="just" defTabSz="914400" rtl="0" eaLnBrk="0" fontAlgn="auto" latinLnBrk="0" hangingPunct="0">
              <a:lnSpc>
                <a:spcPct val="100000"/>
              </a:lnSpc>
              <a:spcBef>
                <a:spcPts val="0"/>
              </a:spcBef>
              <a:spcAft>
                <a:spcPts val="0"/>
              </a:spcAft>
              <a:buClrTx/>
              <a:buSzTx/>
              <a:buFontTx/>
              <a:buNone/>
              <a:tabLst/>
              <a:defRPr/>
            </a:pPr>
            <a:r>
              <a:rPr lang="en-GB" sz="1200" b="0" dirty="0" smtClean="0">
                <a:solidFill>
                  <a:schemeClr val="tx1"/>
                </a:solidFill>
                <a:latin typeface="+mn-lt"/>
                <a:cs typeface="Arial" pitchFamily="34" charset="0"/>
              </a:rPr>
              <a:t>The</a:t>
            </a:r>
            <a:r>
              <a:rPr lang="en-GB" sz="1200" b="0" baseline="0" dirty="0" smtClean="0">
                <a:solidFill>
                  <a:schemeClr val="tx1"/>
                </a:solidFill>
                <a:latin typeface="+mn-lt"/>
                <a:cs typeface="Arial" pitchFamily="34" charset="0"/>
              </a:rPr>
              <a:t> Scottish Government </a:t>
            </a:r>
            <a:r>
              <a:rPr lang="en-GB" sz="1200" kern="1200" dirty="0" smtClean="0">
                <a:solidFill>
                  <a:schemeClr val="tx1"/>
                </a:solidFill>
                <a:effectLst/>
                <a:latin typeface="+mn-lt"/>
                <a:ea typeface="+mn-ea"/>
                <a:cs typeface="+mn-cs"/>
              </a:rPr>
              <a:t>found that many in the food service sector had insufficient connection to their food and drink producers and the reputation enjoyed by their products with many people not knowing where the food has originated from and whether what they are eating and drinking is Scottish or not.  In 2015 I travelled round</a:t>
            </a:r>
            <a:r>
              <a:rPr lang="en-GB" sz="1200" kern="1200" baseline="0" dirty="0" smtClean="0">
                <a:solidFill>
                  <a:schemeClr val="tx1"/>
                </a:solidFill>
                <a:effectLst/>
                <a:latin typeface="+mn-lt"/>
                <a:ea typeface="+mn-ea"/>
                <a:cs typeface="+mn-cs"/>
              </a:rPr>
              <a:t> Scotland to met with all the local authorities to carry out a review of their school meals in order to determine what they wanted from my food contracts.  The most predominant theme across the board was locally sourced products.  Therefore, these </a:t>
            </a:r>
            <a:r>
              <a:rPr lang="en-GB" sz="1200" kern="1200" dirty="0" smtClean="0">
                <a:solidFill>
                  <a:schemeClr val="tx1"/>
                </a:solidFill>
                <a:effectLst/>
                <a:latin typeface="+mn-lt"/>
                <a:ea typeface="+mn-ea"/>
                <a:cs typeface="+mn-cs"/>
              </a:rPr>
              <a:t>last 2 years, this has become a key aspect in our food contracts with more and more people wanting to know where their food is coming from and to have the ability to purchase Scottish produce where possible.</a:t>
            </a:r>
          </a:p>
          <a:p>
            <a:pPr algn="just" fontAlgn="auto">
              <a:spcBef>
                <a:spcPts val="0"/>
              </a:spcBef>
              <a:spcAft>
                <a:spcPts val="0"/>
              </a:spcAft>
              <a:defRPr/>
            </a:pPr>
            <a:endParaRPr lang="en-GB" sz="1200" b="0" dirty="0" smtClean="0">
              <a:solidFill>
                <a:schemeClr val="tx1"/>
              </a:solidFill>
              <a:latin typeface="+mn-lt"/>
              <a:cs typeface="Arial" pitchFamily="34" charset="0"/>
            </a:endParaRPr>
          </a:p>
          <a:p>
            <a:pPr algn="just" fontAlgn="auto">
              <a:spcBef>
                <a:spcPts val="0"/>
              </a:spcBef>
              <a:spcAft>
                <a:spcPts val="0"/>
              </a:spcAft>
              <a:defRPr/>
            </a:pPr>
            <a:r>
              <a:rPr lang="en-GB" sz="1200" b="0" dirty="0" smtClean="0">
                <a:solidFill>
                  <a:schemeClr val="tx1"/>
                </a:solidFill>
                <a:latin typeface="+mn-lt"/>
                <a:cs typeface="Arial" pitchFamily="34" charset="0"/>
              </a:rPr>
              <a:t> Within</a:t>
            </a:r>
            <a:r>
              <a:rPr lang="en-GB" sz="1200" b="0" baseline="0" dirty="0" smtClean="0">
                <a:solidFill>
                  <a:schemeClr val="tx1"/>
                </a:solidFill>
                <a:latin typeface="+mn-lt"/>
                <a:cs typeface="Arial" pitchFamily="34" charset="0"/>
              </a:rPr>
              <a:t> our butcher meat framework, we wanted to include more Scottish meat – especially since its something that we are proud of!  In order to achieve this and still be in line with the EU Procurement Regulations, we were able to ask for Scottish beef and lamb products by including Protected Geographical Indication (PGI) or equivalent in our tenders.  As our suppliers were pricing for these products and also based in Scotland they included a number of other Scottish meat products in their tender submission.  Within the first year of the contract we saw an increase of 80% on Scottish products.  This continued to increase into the 2</a:t>
            </a:r>
            <a:r>
              <a:rPr lang="en-GB" sz="1200" b="0" baseline="30000" dirty="0" smtClean="0">
                <a:solidFill>
                  <a:schemeClr val="tx1"/>
                </a:solidFill>
                <a:latin typeface="+mn-lt"/>
                <a:cs typeface="Arial" pitchFamily="34" charset="0"/>
              </a:rPr>
              <a:t>nd</a:t>
            </a:r>
            <a:r>
              <a:rPr lang="en-GB" sz="1200" b="0" baseline="0" dirty="0" smtClean="0">
                <a:solidFill>
                  <a:schemeClr val="tx1"/>
                </a:solidFill>
                <a:latin typeface="+mn-lt"/>
                <a:cs typeface="Arial" pitchFamily="34" charset="0"/>
              </a:rPr>
              <a:t> year by a further 17% and we are hoping to see a further increase later in the year at the end of year 3.</a:t>
            </a:r>
          </a:p>
          <a:p>
            <a:pPr algn="just" fontAlgn="auto">
              <a:spcBef>
                <a:spcPts val="0"/>
              </a:spcBef>
              <a:spcAft>
                <a:spcPts val="0"/>
              </a:spcAft>
              <a:defRPr/>
            </a:pPr>
            <a:endParaRPr lang="en-GB" sz="1200" b="0" baseline="0" dirty="0" smtClean="0">
              <a:solidFill>
                <a:schemeClr val="tx1"/>
              </a:solidFill>
              <a:latin typeface="+mn-lt"/>
              <a:cs typeface="Arial" pitchFamily="34" charset="0"/>
            </a:endParaRPr>
          </a:p>
          <a:p>
            <a:pPr algn="just" fontAlgn="auto">
              <a:spcBef>
                <a:spcPts val="0"/>
              </a:spcBef>
              <a:spcAft>
                <a:spcPts val="0"/>
              </a:spcAft>
              <a:defRPr/>
            </a:pPr>
            <a:endParaRPr lang="en-GB" sz="1200" b="0" dirty="0" smtClean="0">
              <a:solidFill>
                <a:schemeClr val="tx1"/>
              </a:solidFill>
              <a:latin typeface="+mn-lt"/>
              <a:cs typeface="Arial" pitchFamily="34" charset="0"/>
            </a:endParaRPr>
          </a:p>
        </p:txBody>
      </p:sp>
      <p:sp>
        <p:nvSpPr>
          <p:cNvPr id="4" name="Slide Number Placeholder 3"/>
          <p:cNvSpPr>
            <a:spLocks noGrp="1"/>
          </p:cNvSpPr>
          <p:nvPr>
            <p:ph type="sldNum" sz="quarter" idx="5"/>
          </p:nvPr>
        </p:nvSpPr>
        <p:spPr/>
        <p:txBody>
          <a:bodyPr/>
          <a:lstStyle/>
          <a:p>
            <a:pPr>
              <a:defRPr/>
            </a:pPr>
            <a:fld id="{07AA1F6B-2B7C-4E4C-8C04-1B2E7B367BEF}" type="slidenum">
              <a:rPr lang="en-GB" smtClean="0"/>
              <a:pPr>
                <a:defRPr/>
              </a:pPr>
              <a:t>8</a:t>
            </a:fld>
            <a:endParaRPr lang="en-GB" dirty="0"/>
          </a:p>
        </p:txBody>
      </p:sp>
    </p:spTree>
    <p:extLst>
      <p:ext uri="{BB962C8B-B14F-4D97-AF65-F5344CB8AC3E}">
        <p14:creationId xmlns:p14="http://schemas.microsoft.com/office/powerpoint/2010/main" val="1142632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marR="0" indent="0" algn="just" defTabSz="914400" rtl="0" eaLnBrk="0" fontAlgn="auto" latinLnBrk="0" hangingPunct="0">
              <a:lnSpc>
                <a:spcPct val="100000"/>
              </a:lnSpc>
              <a:spcBef>
                <a:spcPts val="0"/>
              </a:spcBef>
              <a:spcAft>
                <a:spcPts val="0"/>
              </a:spcAft>
              <a:buClrTx/>
              <a:buSzTx/>
              <a:buFontTx/>
              <a:buNone/>
              <a:tabLst/>
              <a:defRPr/>
            </a:pPr>
            <a:r>
              <a:rPr lang="en-GB" sz="1100" b="0" baseline="0" dirty="0" smtClean="0">
                <a:solidFill>
                  <a:schemeClr val="tx1"/>
                </a:solidFill>
                <a:latin typeface="+mn-lt"/>
                <a:cs typeface="Arial" pitchFamily="34" charset="0"/>
              </a:rPr>
              <a:t>In May 2015 </a:t>
            </a:r>
            <a:r>
              <a:rPr lang="en-GB" sz="1100" kern="1200" dirty="0" smtClean="0">
                <a:solidFill>
                  <a:schemeClr val="tx1"/>
                </a:solidFill>
                <a:effectLst/>
                <a:latin typeface="+mn-lt"/>
                <a:ea typeface="+mn-ea"/>
                <a:cs typeface="+mn-cs"/>
              </a:rPr>
              <a:t>, the Scottish Government launched its Dairy Action Plan which provides a commitment to develop a strong Scottish dairy brand with the goal to increase the consumption in schools of Scottish cheese, butter, yoghurt and other dairy products.  While all the milk provided through the Scotland Excel framework is Scottish, Scotland Excel alongside local authorities, were keen to see what could be done to increase the use of Scottish products within other dairy products.</a:t>
            </a:r>
          </a:p>
          <a:p>
            <a:pPr algn="just" fontAlgn="auto">
              <a:spcBef>
                <a:spcPts val="0"/>
              </a:spcBef>
              <a:spcAft>
                <a:spcPts val="0"/>
              </a:spcAft>
              <a:defRPr/>
            </a:pPr>
            <a:endParaRPr lang="en-GB" sz="1100" b="0" baseline="0" dirty="0" smtClean="0">
              <a:solidFill>
                <a:schemeClr val="tx1"/>
              </a:solidFill>
              <a:latin typeface="+mn-lt"/>
              <a:cs typeface="Arial" pitchFamily="34" charset="0"/>
            </a:endParaRPr>
          </a:p>
          <a:p>
            <a:r>
              <a:rPr lang="en-GB" sz="1100" kern="1200" dirty="0" smtClean="0">
                <a:solidFill>
                  <a:schemeClr val="tx1"/>
                </a:solidFill>
                <a:effectLst/>
                <a:latin typeface="+mn-lt"/>
                <a:ea typeface="+mn-ea"/>
                <a:cs typeface="+mn-cs"/>
              </a:rPr>
              <a:t>Following engagement with local authorities, the decision was taken to include a list of dairy products for suppliers to provide for with a country of origin of Scotland.  Now, as we are bound by EU regulations and therefore cannot stipulate a brand or country of origin on a product so as not to discriminate against other tenderers, consultation was held with legal who were happy for Scotland Excel to proceed with this secondary basket of goods as long as it was not commercially evaluated, therefore no-one would be disadvantaged if they did or did not offer for Scottish products.</a:t>
            </a:r>
          </a:p>
          <a:p>
            <a:r>
              <a:rPr lang="en-GB" sz="1100" kern="1200" dirty="0" smtClean="0">
                <a:solidFill>
                  <a:schemeClr val="tx1"/>
                </a:solidFill>
                <a:effectLst/>
                <a:latin typeface="+mn-lt"/>
                <a:ea typeface="+mn-ea"/>
                <a:cs typeface="+mn-cs"/>
              </a:rPr>
              <a:t> </a:t>
            </a:r>
          </a:p>
          <a:p>
            <a:r>
              <a:rPr lang="en-GB" sz="1100" kern="1200" dirty="0" smtClean="0">
                <a:solidFill>
                  <a:schemeClr val="tx1"/>
                </a:solidFill>
                <a:effectLst/>
                <a:latin typeface="+mn-lt"/>
                <a:ea typeface="+mn-ea"/>
                <a:cs typeface="+mn-cs"/>
              </a:rPr>
              <a:t>As a result of this exercise a range of Scottish dairy products are now available for local authorities to purchase, with local authorities recently switching cheese from an Irish product to a Scottish company – an increase of approx. £1.1million</a:t>
            </a:r>
          </a:p>
          <a:p>
            <a:pPr algn="just" fontAlgn="auto">
              <a:spcBef>
                <a:spcPts val="0"/>
              </a:spcBef>
              <a:spcAft>
                <a:spcPts val="0"/>
              </a:spcAft>
              <a:defRPr/>
            </a:pPr>
            <a:endParaRPr lang="en-GB" sz="1200" b="0" baseline="0" dirty="0" smtClean="0">
              <a:solidFill>
                <a:srgbClr val="FF0000"/>
              </a:solidFill>
              <a:latin typeface="+mn-lt"/>
              <a:cs typeface="Arial" pitchFamily="34" charset="0"/>
            </a:endParaRPr>
          </a:p>
          <a:p>
            <a:pPr algn="just" fontAlgn="auto">
              <a:spcBef>
                <a:spcPts val="0"/>
              </a:spcBef>
              <a:spcAft>
                <a:spcPts val="0"/>
              </a:spcAft>
              <a:defRPr/>
            </a:pPr>
            <a:endParaRPr lang="en-GB" sz="1200" b="0" dirty="0" smtClean="0">
              <a:solidFill>
                <a:srgbClr val="FF0000"/>
              </a:solidFill>
              <a:latin typeface="+mn-lt"/>
              <a:cs typeface="Arial" pitchFamily="34" charset="0"/>
            </a:endParaRPr>
          </a:p>
        </p:txBody>
      </p:sp>
      <p:sp>
        <p:nvSpPr>
          <p:cNvPr id="4" name="Slide Number Placeholder 3"/>
          <p:cNvSpPr>
            <a:spLocks noGrp="1"/>
          </p:cNvSpPr>
          <p:nvPr>
            <p:ph type="sldNum" sz="quarter" idx="5"/>
          </p:nvPr>
        </p:nvSpPr>
        <p:spPr/>
        <p:txBody>
          <a:bodyPr/>
          <a:lstStyle/>
          <a:p>
            <a:pPr>
              <a:defRPr/>
            </a:pPr>
            <a:fld id="{07AA1F6B-2B7C-4E4C-8C04-1B2E7B367BEF}" type="slidenum">
              <a:rPr lang="en-GB" smtClean="0"/>
              <a:pPr>
                <a:defRPr/>
              </a:pPr>
              <a:t>9</a:t>
            </a:fld>
            <a:endParaRPr lang="en-GB" dirty="0"/>
          </a:p>
        </p:txBody>
      </p:sp>
    </p:spTree>
    <p:extLst>
      <p:ext uri="{BB962C8B-B14F-4D97-AF65-F5344CB8AC3E}">
        <p14:creationId xmlns:p14="http://schemas.microsoft.com/office/powerpoint/2010/main" val="1142632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6804025" y="6092825"/>
            <a:ext cx="2143125" cy="5619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fld id="{B4C3E8D1-CF78-402E-8C48-ABAD224D1C6C}" type="datetime1">
              <a:rPr lang="en-US"/>
              <a:pPr>
                <a:defRPr/>
              </a:pPr>
              <a:t>8/30/2017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0C724D3-4072-4993-9307-A631D5E2B0B4}" type="slidenum">
              <a:rPr lang="en-GB"/>
              <a:pPr>
                <a:defRPr/>
              </a:pPr>
              <a:t>‹N°›</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CBCD651-57D2-4D0B-8706-52A99C104E59}" type="datetime1">
              <a:rPr lang="en-US"/>
              <a:pPr>
                <a:defRPr/>
              </a:pPr>
              <a:t>8/30/2017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898F456-A92B-4557-89E4-BF81575FFC0A}" type="slidenum">
              <a:rPr lang="en-GB"/>
              <a:pPr>
                <a:defRPr/>
              </a:pPr>
              <a:t>‹N°›</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4CFF9EE-6994-4D6A-8A11-4586BCB753A7}" type="datetime1">
              <a:rPr lang="en-US"/>
              <a:pPr>
                <a:defRPr/>
              </a:pPr>
              <a:t>8/30/2017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463C03B-E8A5-4C6C-9633-1030094E3BAE}" type="slidenum">
              <a:rPr lang="en-GB"/>
              <a:pPr>
                <a:defRPr/>
              </a:pPr>
              <a:t>‹N°›</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4EFE585-5FE0-4CD6-ACF3-920AC3C7F674}" type="datetime1">
              <a:rPr lang="en-US"/>
              <a:pPr>
                <a:defRPr/>
              </a:pPr>
              <a:t>8/30/2017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C27325A-E656-4D17-BAF2-D5BB14EB167E}" type="slidenum">
              <a:rPr lang="en-GB"/>
              <a:pPr>
                <a:defRPr/>
              </a:pPr>
              <a:t>‹N°›</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5218E9-E829-49BB-B0DC-EE0B8E6EF506}" type="datetime1">
              <a:rPr lang="en-US"/>
              <a:pPr>
                <a:defRPr/>
              </a:pPr>
              <a:t>8/30/2017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5E949B6-F85E-44E7-931B-3E44F97B7146}" type="slidenum">
              <a:rPr lang="en-GB"/>
              <a:pPr>
                <a:defRPr/>
              </a:pPr>
              <a:t>‹N°›</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50B0719-790A-4C50-83C8-7ED4FEE24416}" type="datetime1">
              <a:rPr lang="en-US"/>
              <a:pPr>
                <a:defRPr/>
              </a:pPr>
              <a:t>8/30/2017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7C23C09-471D-4101-9022-A60E7F55F990}" type="slidenum">
              <a:rPr lang="en-GB"/>
              <a:pPr>
                <a:defRPr/>
              </a:pPr>
              <a:t>‹N°›</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4D62AD2-D9B9-452E-88EA-021B8D5B8A7B}" type="datetime1">
              <a:rPr lang="en-US"/>
              <a:pPr>
                <a:defRPr/>
              </a:pPr>
              <a:t>8/30/2017</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15704FC-DA47-421A-9AF7-A7F2D02557B7}" type="slidenum">
              <a:rPr lang="en-GB"/>
              <a:pPr>
                <a:defRPr/>
              </a:pPr>
              <a:t>‹N°›</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A5DBB99-E561-4593-B804-AABEE9342B5C}" type="datetime1">
              <a:rPr lang="en-US"/>
              <a:pPr>
                <a:defRPr/>
              </a:pPr>
              <a:t>8/30/2017</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A553F2F-83D9-4A87-823C-504C924B2281}" type="slidenum">
              <a:rPr lang="en-GB"/>
              <a:pPr>
                <a:defRPr/>
              </a:pPr>
              <a:t>‹N°›</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3FDC77-8C4B-4D8C-BF27-07379F6BB7A0}" type="datetime1">
              <a:rPr lang="en-US"/>
              <a:pPr>
                <a:defRPr/>
              </a:pPr>
              <a:t>8/30/2017</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34F34C6-1B5E-4803-B39A-1F37281DF9CC}" type="slidenum">
              <a:rPr lang="en-GB"/>
              <a:pPr>
                <a:defRPr/>
              </a:pPr>
              <a:t>‹N°›</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AB634B-F4D1-4BB9-8A52-C5C351094822}" type="datetime1">
              <a:rPr lang="en-US"/>
              <a:pPr>
                <a:defRPr/>
              </a:pPr>
              <a:t>8/30/2017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F813430-E58D-4B52-9E50-3E721FBFCADA}" type="slidenum">
              <a:rPr lang="en-GB"/>
              <a:pPr>
                <a:defRPr/>
              </a:pPr>
              <a:t>‹N°›</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FA4AAF-F6CD-4BCB-B463-D157BAB6BCDA}" type="datetime1">
              <a:rPr lang="en-US"/>
              <a:pPr>
                <a:defRPr/>
              </a:pPr>
              <a:t>8/30/2017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60CB674-3849-46FF-8729-CE58A3E62A86}" type="slidenum">
              <a:rPr lang="en-GB"/>
              <a:pPr>
                <a:defRPr/>
              </a:pPr>
              <a:t>‹N°›</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576DAC1-81CA-49B3-99B1-5C37DA7E5EB3}" type="datetime1">
              <a:rPr lang="en-US"/>
              <a:pPr>
                <a:defRPr/>
              </a:pPr>
              <a:t>8/30/2017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203080F-8A8E-4BD0-9E0D-15A3E5EB53F6}" type="slidenum">
              <a:rPr lang="en-GB"/>
              <a:pPr>
                <a:defRPr/>
              </a:pPr>
              <a:t>‹N°›</a:t>
            </a:fld>
            <a:endParaRPr lang="en-GB" dirty="0"/>
          </a:p>
        </p:txBody>
      </p:sp>
    </p:spTree>
  </p:cSld>
  <p:clrMap bg1="lt1" tx1="dk1" bg2="lt2" tx2="dk2" accent1="accent1" accent2="accent2" accent3="accent3" accent4="accent4" accent5="accent5" accent6="accent6" hlink="hlink" folHlink="folHlink"/>
  <p:sldLayoutIdLst>
    <p:sldLayoutId id="2147484217"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jpe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jpeg"/><Relationship Id="rId10" Type="http://schemas.openxmlformats.org/officeDocument/2006/relationships/image" Target="../media/image16.jpg"/><Relationship Id="rId4" Type="http://schemas.openxmlformats.org/officeDocument/2006/relationships/image" Target="../media/image4.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5.xml"/><Relationship Id="rId7" Type="http://schemas.openxmlformats.org/officeDocument/2006/relationships/diagramQuickStyle" Target="../diagrams/quickStyl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6.xml"/><Relationship Id="rId7" Type="http://schemas.openxmlformats.org/officeDocument/2006/relationships/diagramQuickStyle" Target="../diagrams/quickStyl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jpe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34F34C6-1B5E-4803-B39A-1F37281DF9CC}" type="slidenum">
              <a:rPr lang="en-GB" smtClean="0"/>
              <a:pPr>
                <a:defRPr/>
              </a:pPr>
              <a:t>1</a:t>
            </a:fld>
            <a:endParaRPr lang="en-GB" dirty="0"/>
          </a:p>
        </p:txBody>
      </p:sp>
      <p:pic>
        <p:nvPicPr>
          <p:cNvPr id="3" name="Picture 2" descr="scotlandexcel-logo-refresh-standa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51"/>
            <a:ext cx="9144000" cy="3916306"/>
          </a:xfrm>
          <a:prstGeom prst="rect">
            <a:avLst/>
          </a:prstGeom>
        </p:spPr>
      </p:pic>
      <p:sp>
        <p:nvSpPr>
          <p:cNvPr id="4" name="TextBox 3"/>
          <p:cNvSpPr txBox="1"/>
          <p:nvPr/>
        </p:nvSpPr>
        <p:spPr>
          <a:xfrm>
            <a:off x="395536" y="3933057"/>
            <a:ext cx="8496944" cy="2677656"/>
          </a:xfrm>
          <a:prstGeom prst="rect">
            <a:avLst/>
          </a:prstGeom>
          <a:noFill/>
        </p:spPr>
        <p:txBody>
          <a:bodyPr wrap="square" rtlCol="0">
            <a:spAutoFit/>
          </a:bodyPr>
          <a:lstStyle/>
          <a:p>
            <a:pPr algn="ctr"/>
            <a:r>
              <a:rPr lang="en-GB" sz="2800" b="1" dirty="0" smtClean="0">
                <a:latin typeface="+mn-lt"/>
              </a:rPr>
              <a:t>Food Procurement within the Public Sector in Scotland</a:t>
            </a:r>
          </a:p>
          <a:p>
            <a:pPr algn="ctr"/>
            <a:endParaRPr lang="en-GB" sz="2800" b="1" dirty="0">
              <a:latin typeface="+mn-lt"/>
            </a:endParaRPr>
          </a:p>
          <a:p>
            <a:pPr algn="ctr"/>
            <a:r>
              <a:rPr lang="en-GB" sz="2800" b="1" dirty="0" smtClean="0">
                <a:latin typeface="+mn-lt"/>
              </a:rPr>
              <a:t>Lynsey Gordon</a:t>
            </a:r>
          </a:p>
          <a:p>
            <a:pPr algn="ctr"/>
            <a:endParaRPr lang="en-GB" sz="2800" b="1" dirty="0">
              <a:latin typeface="+mn-lt"/>
            </a:endParaRPr>
          </a:p>
          <a:p>
            <a:pPr algn="ctr"/>
            <a:r>
              <a:rPr lang="en-GB" sz="2800" b="1" dirty="0" smtClean="0">
                <a:latin typeface="+mn-lt"/>
              </a:rPr>
              <a:t>Eating City Summer Campus </a:t>
            </a:r>
          </a:p>
          <a:p>
            <a:pPr algn="ctr"/>
            <a:r>
              <a:rPr lang="en-GB" sz="2800" b="1" dirty="0" smtClean="0">
                <a:latin typeface="+mn-lt"/>
              </a:rPr>
              <a:t>29</a:t>
            </a:r>
            <a:r>
              <a:rPr lang="en-GB" sz="2800" b="1" baseline="30000" dirty="0" smtClean="0">
                <a:latin typeface="+mn-lt"/>
              </a:rPr>
              <a:t>th</a:t>
            </a:r>
            <a:r>
              <a:rPr lang="en-GB" sz="2800" b="1" dirty="0" smtClean="0">
                <a:latin typeface="+mn-lt"/>
              </a:rPr>
              <a:t> July 2017</a:t>
            </a:r>
            <a:endParaRPr lang="en-GB" sz="2800" b="1" dirty="0">
              <a:latin typeface="+mn-lt"/>
            </a:endParaRPr>
          </a:p>
        </p:txBody>
      </p:sp>
    </p:spTree>
    <p:extLst>
      <p:ext uri="{BB962C8B-B14F-4D97-AF65-F5344CB8AC3E}">
        <p14:creationId xmlns:p14="http://schemas.microsoft.com/office/powerpoint/2010/main" val="1424205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2ACDDC4-9F60-4801-B16C-1D1A0E34B018}" type="slidenum">
              <a:rPr lang="en-GB" smtClean="0"/>
              <a:pPr>
                <a:defRPr/>
              </a:pPr>
              <a:t>10</a:t>
            </a:fld>
            <a:endParaRPr lang="en-GB" dirty="0"/>
          </a:p>
        </p:txBody>
      </p:sp>
      <p:pic>
        <p:nvPicPr>
          <p:cNvPr id="14" name="Picture 13" descr="scotlandexcel-logo-refresh-standard.jpg"/>
          <p:cNvPicPr>
            <a:picLocks noChangeAspect="1"/>
          </p:cNvPicPr>
          <p:nvPr/>
        </p:nvPicPr>
        <p:blipFill>
          <a:blip r:embed="rId3" cstate="print"/>
          <a:stretch>
            <a:fillRect/>
          </a:stretch>
        </p:blipFill>
        <p:spPr>
          <a:xfrm>
            <a:off x="6549768" y="6013890"/>
            <a:ext cx="2594232" cy="844110"/>
          </a:xfrm>
          <a:prstGeom prst="rect">
            <a:avLst/>
          </a:prstGeom>
        </p:spPr>
      </p:pic>
      <p:grpSp>
        <p:nvGrpSpPr>
          <p:cNvPr id="2" name="Group 5"/>
          <p:cNvGrpSpPr/>
          <p:nvPr/>
        </p:nvGrpSpPr>
        <p:grpSpPr>
          <a:xfrm>
            <a:off x="179512" y="44624"/>
            <a:ext cx="8784976" cy="793929"/>
            <a:chOff x="179512" y="836712"/>
            <a:chExt cx="8784976" cy="793929"/>
          </a:xfrm>
        </p:grpSpPr>
        <p:sp>
          <p:nvSpPr>
            <p:cNvPr id="16" name="Round Diagonal Corner Rectangle 15"/>
            <p:cNvSpPr/>
            <p:nvPr/>
          </p:nvSpPr>
          <p:spPr>
            <a:xfrm>
              <a:off x="179512" y="908720"/>
              <a:ext cx="8784976" cy="646230"/>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scotlandexcellogo-2015-2level-white-01 (crop).png"/>
            <p:cNvPicPr>
              <a:picLocks noChangeAspect="1"/>
            </p:cNvPicPr>
            <p:nvPr/>
          </p:nvPicPr>
          <p:blipFill>
            <a:blip r:embed="rId4" cstate="print"/>
            <a:srcRect l="71079"/>
            <a:stretch>
              <a:fillRect/>
            </a:stretch>
          </p:blipFill>
          <p:spPr>
            <a:xfrm>
              <a:off x="539552" y="836712"/>
              <a:ext cx="756962" cy="793929"/>
            </a:xfrm>
            <a:prstGeom prst="rect">
              <a:avLst/>
            </a:prstGeom>
          </p:spPr>
        </p:pic>
      </p:grpSp>
      <p:sp>
        <p:nvSpPr>
          <p:cNvPr id="18" name="Rectangle 17"/>
          <p:cNvSpPr/>
          <p:nvPr/>
        </p:nvSpPr>
        <p:spPr>
          <a:xfrm>
            <a:off x="1119251" y="116632"/>
            <a:ext cx="5056834" cy="584775"/>
          </a:xfrm>
          <a:prstGeom prst="rect">
            <a:avLst/>
          </a:prstGeom>
        </p:spPr>
        <p:txBody>
          <a:bodyPr wrap="none">
            <a:spAutoFit/>
          </a:bodyPr>
          <a:lstStyle/>
          <a:p>
            <a:r>
              <a:rPr lang="en-GB" sz="3200" b="1" dirty="0" smtClean="0">
                <a:solidFill>
                  <a:schemeClr val="bg1"/>
                </a:solidFill>
                <a:latin typeface="+mj-lt"/>
                <a:ea typeface="+mj-ea"/>
                <a:cs typeface="Tahoma" pitchFamily="34" charset="0"/>
              </a:rPr>
              <a:t>Developing the Supply Chain</a:t>
            </a:r>
            <a:endParaRPr lang="en-GB" sz="3200" b="1" dirty="0" smtClean="0">
              <a:solidFill>
                <a:schemeClr val="bg1"/>
              </a:solidFill>
              <a:latin typeface="+mn-lt"/>
              <a:ea typeface="+mj-ea"/>
              <a:cs typeface="Tahoma"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38553"/>
            <a:ext cx="9144000" cy="5175337"/>
          </a:xfrm>
          <a:prstGeom prst="rect">
            <a:avLst/>
          </a:prstGeom>
        </p:spPr>
      </p:pic>
    </p:spTree>
    <p:extLst>
      <p:ext uri="{BB962C8B-B14F-4D97-AF65-F5344CB8AC3E}">
        <p14:creationId xmlns:p14="http://schemas.microsoft.com/office/powerpoint/2010/main" val="20784430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2ACDDC4-9F60-4801-B16C-1D1A0E34B018}" type="slidenum">
              <a:rPr lang="en-GB" smtClean="0"/>
              <a:pPr>
                <a:defRPr/>
              </a:pPr>
              <a:t>11</a:t>
            </a:fld>
            <a:endParaRPr lang="en-GB" dirty="0"/>
          </a:p>
        </p:txBody>
      </p:sp>
      <p:pic>
        <p:nvPicPr>
          <p:cNvPr id="14" name="Picture 13" descr="scotlandexcel-logo-refresh-standard.jpg"/>
          <p:cNvPicPr>
            <a:picLocks noChangeAspect="1"/>
          </p:cNvPicPr>
          <p:nvPr/>
        </p:nvPicPr>
        <p:blipFill>
          <a:blip r:embed="rId3" cstate="print"/>
          <a:stretch>
            <a:fillRect/>
          </a:stretch>
        </p:blipFill>
        <p:spPr>
          <a:xfrm>
            <a:off x="6549768" y="6013890"/>
            <a:ext cx="2594232" cy="844110"/>
          </a:xfrm>
          <a:prstGeom prst="rect">
            <a:avLst/>
          </a:prstGeom>
        </p:spPr>
      </p:pic>
      <p:grpSp>
        <p:nvGrpSpPr>
          <p:cNvPr id="2" name="Group 5"/>
          <p:cNvGrpSpPr/>
          <p:nvPr/>
        </p:nvGrpSpPr>
        <p:grpSpPr>
          <a:xfrm>
            <a:off x="179512" y="44624"/>
            <a:ext cx="8784976" cy="793929"/>
            <a:chOff x="179512" y="836712"/>
            <a:chExt cx="8784976" cy="793929"/>
          </a:xfrm>
        </p:grpSpPr>
        <p:sp>
          <p:nvSpPr>
            <p:cNvPr id="16" name="Round Diagonal Corner Rectangle 15"/>
            <p:cNvSpPr/>
            <p:nvPr/>
          </p:nvSpPr>
          <p:spPr>
            <a:xfrm>
              <a:off x="179512" y="908720"/>
              <a:ext cx="8784976" cy="646230"/>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scotlandexcellogo-2015-2level-white-01 (crop).png"/>
            <p:cNvPicPr>
              <a:picLocks noChangeAspect="1"/>
            </p:cNvPicPr>
            <p:nvPr/>
          </p:nvPicPr>
          <p:blipFill>
            <a:blip r:embed="rId4" cstate="print"/>
            <a:srcRect l="71079"/>
            <a:stretch>
              <a:fillRect/>
            </a:stretch>
          </p:blipFill>
          <p:spPr>
            <a:xfrm>
              <a:off x="539552" y="836712"/>
              <a:ext cx="756962" cy="793929"/>
            </a:xfrm>
            <a:prstGeom prst="rect">
              <a:avLst/>
            </a:prstGeom>
          </p:spPr>
        </p:pic>
      </p:grpSp>
      <p:sp>
        <p:nvSpPr>
          <p:cNvPr id="18" name="Rectangle 17"/>
          <p:cNvSpPr/>
          <p:nvPr/>
        </p:nvSpPr>
        <p:spPr>
          <a:xfrm>
            <a:off x="1119251" y="116632"/>
            <a:ext cx="4739182" cy="584775"/>
          </a:xfrm>
          <a:prstGeom prst="rect">
            <a:avLst/>
          </a:prstGeom>
        </p:spPr>
        <p:txBody>
          <a:bodyPr wrap="none">
            <a:spAutoFit/>
          </a:bodyPr>
          <a:lstStyle/>
          <a:p>
            <a:r>
              <a:rPr lang="en-GB" sz="3200" b="1" dirty="0" smtClean="0">
                <a:solidFill>
                  <a:schemeClr val="bg1"/>
                </a:solidFill>
                <a:latin typeface="+mj-lt"/>
                <a:ea typeface="+mj-ea"/>
                <a:cs typeface="Tahoma" pitchFamily="34" charset="0"/>
              </a:rPr>
              <a:t>Changing the Market Place</a:t>
            </a:r>
            <a:endParaRPr lang="en-GB" sz="3200" b="1" dirty="0" smtClean="0">
              <a:solidFill>
                <a:schemeClr val="bg1"/>
              </a:solidFill>
              <a:latin typeface="+mn-lt"/>
              <a:ea typeface="+mj-ea"/>
              <a:cs typeface="Tahoma"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075234"/>
            <a:ext cx="8796469" cy="4948014"/>
          </a:xfrm>
          <a:prstGeom prst="rect">
            <a:avLst/>
          </a:prstGeom>
        </p:spPr>
      </p:pic>
    </p:spTree>
    <p:extLst>
      <p:ext uri="{BB962C8B-B14F-4D97-AF65-F5344CB8AC3E}">
        <p14:creationId xmlns:p14="http://schemas.microsoft.com/office/powerpoint/2010/main" val="125988101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2ACDDC4-9F60-4801-B16C-1D1A0E34B018}" type="slidenum">
              <a:rPr lang="en-GB" smtClean="0"/>
              <a:pPr>
                <a:defRPr/>
              </a:pPr>
              <a:t>12</a:t>
            </a:fld>
            <a:endParaRPr lang="en-GB" dirty="0"/>
          </a:p>
        </p:txBody>
      </p:sp>
      <p:pic>
        <p:nvPicPr>
          <p:cNvPr id="14" name="Picture 13" descr="scotlandexcel-logo-refresh-standard.jpg"/>
          <p:cNvPicPr>
            <a:picLocks noChangeAspect="1"/>
          </p:cNvPicPr>
          <p:nvPr/>
        </p:nvPicPr>
        <p:blipFill>
          <a:blip r:embed="rId3" cstate="print"/>
          <a:stretch>
            <a:fillRect/>
          </a:stretch>
        </p:blipFill>
        <p:spPr>
          <a:xfrm>
            <a:off x="6549768" y="6013890"/>
            <a:ext cx="2594232" cy="844110"/>
          </a:xfrm>
          <a:prstGeom prst="rect">
            <a:avLst/>
          </a:prstGeom>
        </p:spPr>
      </p:pic>
      <p:grpSp>
        <p:nvGrpSpPr>
          <p:cNvPr id="2" name="Group 5"/>
          <p:cNvGrpSpPr/>
          <p:nvPr/>
        </p:nvGrpSpPr>
        <p:grpSpPr>
          <a:xfrm>
            <a:off x="179512" y="44624"/>
            <a:ext cx="8784976" cy="793929"/>
            <a:chOff x="179512" y="836712"/>
            <a:chExt cx="8784976" cy="793929"/>
          </a:xfrm>
        </p:grpSpPr>
        <p:sp>
          <p:nvSpPr>
            <p:cNvPr id="16" name="Round Diagonal Corner Rectangle 15"/>
            <p:cNvSpPr/>
            <p:nvPr/>
          </p:nvSpPr>
          <p:spPr>
            <a:xfrm>
              <a:off x="179512" y="908720"/>
              <a:ext cx="8784976" cy="646230"/>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scotlandexcellogo-2015-2level-white-01 (crop).png"/>
            <p:cNvPicPr>
              <a:picLocks noChangeAspect="1"/>
            </p:cNvPicPr>
            <p:nvPr/>
          </p:nvPicPr>
          <p:blipFill>
            <a:blip r:embed="rId4" cstate="print"/>
            <a:srcRect l="71079"/>
            <a:stretch>
              <a:fillRect/>
            </a:stretch>
          </p:blipFill>
          <p:spPr>
            <a:xfrm>
              <a:off x="539552" y="836712"/>
              <a:ext cx="756962" cy="793929"/>
            </a:xfrm>
            <a:prstGeom prst="rect">
              <a:avLst/>
            </a:prstGeom>
          </p:spPr>
        </p:pic>
      </p:grpSp>
      <p:sp>
        <p:nvSpPr>
          <p:cNvPr id="18" name="Rectangle 17"/>
          <p:cNvSpPr/>
          <p:nvPr/>
        </p:nvSpPr>
        <p:spPr>
          <a:xfrm>
            <a:off x="1119251" y="116632"/>
            <a:ext cx="6131037" cy="584775"/>
          </a:xfrm>
          <a:prstGeom prst="rect">
            <a:avLst/>
          </a:prstGeom>
        </p:spPr>
        <p:txBody>
          <a:bodyPr wrap="none">
            <a:spAutoFit/>
          </a:bodyPr>
          <a:lstStyle/>
          <a:p>
            <a:r>
              <a:rPr lang="en-GB" sz="3200" b="1" dirty="0" smtClean="0">
                <a:solidFill>
                  <a:schemeClr val="bg1"/>
                </a:solidFill>
                <a:latin typeface="+mj-lt"/>
                <a:ea typeface="+mj-ea"/>
                <a:cs typeface="Tahoma" pitchFamily="34" charset="0"/>
              </a:rPr>
              <a:t>Extensive Stakeholder Engagement</a:t>
            </a:r>
            <a:endParaRPr lang="en-GB" sz="3200" b="1" dirty="0" smtClean="0">
              <a:solidFill>
                <a:schemeClr val="bg1"/>
              </a:solidFill>
              <a:latin typeface="+mn-lt"/>
              <a:ea typeface="+mj-ea"/>
              <a:cs typeface="Tahoma"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188" y="1036204"/>
            <a:ext cx="3370180" cy="174472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7026" y="784969"/>
            <a:ext cx="2625080" cy="262508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5109" y="3222168"/>
            <a:ext cx="4440038" cy="90439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135" y="2749669"/>
            <a:ext cx="2105199" cy="2105199"/>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5936" y="4504629"/>
            <a:ext cx="2319797" cy="2098362"/>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228" y="4643125"/>
            <a:ext cx="3266443" cy="1959866"/>
          </a:xfrm>
          <a:prstGeom prst="rect">
            <a:avLst/>
          </a:prstGeom>
        </p:spPr>
      </p:pic>
    </p:spTree>
    <p:extLst>
      <p:ext uri="{BB962C8B-B14F-4D97-AF65-F5344CB8AC3E}">
        <p14:creationId xmlns:p14="http://schemas.microsoft.com/office/powerpoint/2010/main" val="357716240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2ACDDC4-9F60-4801-B16C-1D1A0E34B018}" type="slidenum">
              <a:rPr lang="en-GB" smtClean="0"/>
              <a:pPr>
                <a:defRPr/>
              </a:pPr>
              <a:t>13</a:t>
            </a:fld>
            <a:endParaRPr lang="en-GB" dirty="0"/>
          </a:p>
        </p:txBody>
      </p:sp>
      <p:pic>
        <p:nvPicPr>
          <p:cNvPr id="14" name="Picture 13" descr="scotlandexcel-logo-refresh-standard.jpg"/>
          <p:cNvPicPr>
            <a:picLocks noChangeAspect="1"/>
          </p:cNvPicPr>
          <p:nvPr/>
        </p:nvPicPr>
        <p:blipFill>
          <a:blip r:embed="rId3" cstate="print"/>
          <a:stretch>
            <a:fillRect/>
          </a:stretch>
        </p:blipFill>
        <p:spPr>
          <a:xfrm>
            <a:off x="6549768" y="6013890"/>
            <a:ext cx="2594232" cy="844110"/>
          </a:xfrm>
          <a:prstGeom prst="rect">
            <a:avLst/>
          </a:prstGeom>
        </p:spPr>
      </p:pic>
      <p:grpSp>
        <p:nvGrpSpPr>
          <p:cNvPr id="2" name="Group 5"/>
          <p:cNvGrpSpPr/>
          <p:nvPr/>
        </p:nvGrpSpPr>
        <p:grpSpPr>
          <a:xfrm>
            <a:off x="179512" y="44624"/>
            <a:ext cx="8784976" cy="793929"/>
            <a:chOff x="179512" y="836712"/>
            <a:chExt cx="8784976" cy="793929"/>
          </a:xfrm>
        </p:grpSpPr>
        <p:sp>
          <p:nvSpPr>
            <p:cNvPr id="16" name="Round Diagonal Corner Rectangle 15"/>
            <p:cNvSpPr/>
            <p:nvPr/>
          </p:nvSpPr>
          <p:spPr>
            <a:xfrm>
              <a:off x="179512" y="908720"/>
              <a:ext cx="8784976" cy="646230"/>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scotlandexcellogo-2015-2level-white-01 (crop).png"/>
            <p:cNvPicPr>
              <a:picLocks noChangeAspect="1"/>
            </p:cNvPicPr>
            <p:nvPr/>
          </p:nvPicPr>
          <p:blipFill>
            <a:blip r:embed="rId4" cstate="print"/>
            <a:srcRect l="71079"/>
            <a:stretch>
              <a:fillRect/>
            </a:stretch>
          </p:blipFill>
          <p:spPr>
            <a:xfrm>
              <a:off x="539552" y="836712"/>
              <a:ext cx="756962" cy="793929"/>
            </a:xfrm>
            <a:prstGeom prst="rect">
              <a:avLst/>
            </a:prstGeom>
          </p:spPr>
        </p:pic>
      </p:grpSp>
      <p:sp>
        <p:nvSpPr>
          <p:cNvPr id="18" name="Rectangle 17"/>
          <p:cNvSpPr/>
          <p:nvPr/>
        </p:nvSpPr>
        <p:spPr>
          <a:xfrm>
            <a:off x="1119251" y="116632"/>
            <a:ext cx="2710999" cy="584775"/>
          </a:xfrm>
          <a:prstGeom prst="rect">
            <a:avLst/>
          </a:prstGeom>
        </p:spPr>
        <p:txBody>
          <a:bodyPr wrap="none">
            <a:spAutoFit/>
          </a:bodyPr>
          <a:lstStyle/>
          <a:p>
            <a:r>
              <a:rPr lang="en-GB" sz="3200" b="1" dirty="0" smtClean="0">
                <a:solidFill>
                  <a:schemeClr val="bg1"/>
                </a:solidFill>
                <a:latin typeface="+mj-lt"/>
                <a:ea typeface="+mj-ea"/>
                <a:cs typeface="Tahoma" pitchFamily="34" charset="0"/>
              </a:rPr>
              <a:t>Softer Benefits</a:t>
            </a:r>
            <a:endParaRPr lang="en-GB" sz="3200" b="1" dirty="0" smtClean="0">
              <a:solidFill>
                <a:schemeClr val="bg1"/>
              </a:solidFill>
              <a:latin typeface="+mn-lt"/>
              <a:ea typeface="+mj-ea"/>
              <a:cs typeface="Tahoma"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60" y="850757"/>
            <a:ext cx="6192114" cy="5763429"/>
          </a:xfrm>
          <a:prstGeom prst="rect">
            <a:avLst/>
          </a:prstGeom>
        </p:spPr>
      </p:pic>
    </p:spTree>
    <p:extLst>
      <p:ext uri="{BB962C8B-B14F-4D97-AF65-F5344CB8AC3E}">
        <p14:creationId xmlns:p14="http://schemas.microsoft.com/office/powerpoint/2010/main" val="392130098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2ACDDC4-9F60-4801-B16C-1D1A0E34B018}" type="slidenum">
              <a:rPr lang="en-GB" smtClean="0"/>
              <a:pPr>
                <a:defRPr/>
              </a:pPr>
              <a:t>14</a:t>
            </a:fld>
            <a:endParaRPr lang="en-GB" dirty="0"/>
          </a:p>
        </p:txBody>
      </p:sp>
      <p:pic>
        <p:nvPicPr>
          <p:cNvPr id="14" name="Picture 13" descr="scotlandexcel-logo-refresh-standard.jpg"/>
          <p:cNvPicPr>
            <a:picLocks noChangeAspect="1"/>
          </p:cNvPicPr>
          <p:nvPr/>
        </p:nvPicPr>
        <p:blipFill>
          <a:blip r:embed="rId3" cstate="print"/>
          <a:stretch>
            <a:fillRect/>
          </a:stretch>
        </p:blipFill>
        <p:spPr>
          <a:xfrm>
            <a:off x="6549768" y="6013890"/>
            <a:ext cx="2594232" cy="844110"/>
          </a:xfrm>
          <a:prstGeom prst="rect">
            <a:avLst/>
          </a:prstGeom>
        </p:spPr>
      </p:pic>
      <p:grpSp>
        <p:nvGrpSpPr>
          <p:cNvPr id="2" name="Group 5"/>
          <p:cNvGrpSpPr/>
          <p:nvPr/>
        </p:nvGrpSpPr>
        <p:grpSpPr>
          <a:xfrm>
            <a:off x="179512" y="44624"/>
            <a:ext cx="8784976" cy="793929"/>
            <a:chOff x="179512" y="836712"/>
            <a:chExt cx="8784976" cy="793929"/>
          </a:xfrm>
        </p:grpSpPr>
        <p:sp>
          <p:nvSpPr>
            <p:cNvPr id="16" name="Round Diagonal Corner Rectangle 15"/>
            <p:cNvSpPr/>
            <p:nvPr/>
          </p:nvSpPr>
          <p:spPr>
            <a:xfrm>
              <a:off x="179512" y="908720"/>
              <a:ext cx="8784976" cy="646230"/>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scotlandexcellogo-2015-2level-white-01 (crop).png"/>
            <p:cNvPicPr>
              <a:picLocks noChangeAspect="1"/>
            </p:cNvPicPr>
            <p:nvPr/>
          </p:nvPicPr>
          <p:blipFill>
            <a:blip r:embed="rId4" cstate="print"/>
            <a:srcRect l="71079"/>
            <a:stretch>
              <a:fillRect/>
            </a:stretch>
          </p:blipFill>
          <p:spPr>
            <a:xfrm>
              <a:off x="539552" y="836712"/>
              <a:ext cx="756962" cy="793929"/>
            </a:xfrm>
            <a:prstGeom prst="rect">
              <a:avLst/>
            </a:prstGeom>
          </p:spPr>
        </p:pic>
      </p:grpSp>
      <p:sp>
        <p:nvSpPr>
          <p:cNvPr id="18" name="Rectangle 17"/>
          <p:cNvSpPr/>
          <p:nvPr/>
        </p:nvSpPr>
        <p:spPr>
          <a:xfrm>
            <a:off x="1119251" y="116632"/>
            <a:ext cx="4623573" cy="584775"/>
          </a:xfrm>
          <a:prstGeom prst="rect">
            <a:avLst/>
          </a:prstGeom>
        </p:spPr>
        <p:txBody>
          <a:bodyPr wrap="none">
            <a:spAutoFit/>
          </a:bodyPr>
          <a:lstStyle/>
          <a:p>
            <a:r>
              <a:rPr lang="en-GB" sz="3200" b="1" dirty="0" smtClean="0">
                <a:solidFill>
                  <a:schemeClr val="bg1"/>
                </a:solidFill>
                <a:latin typeface="+mj-lt"/>
                <a:ea typeface="+mj-ea"/>
                <a:cs typeface="Tahoma" pitchFamily="34" charset="0"/>
              </a:rPr>
              <a:t>Future Goals / Aspirations</a:t>
            </a:r>
            <a:endParaRPr lang="en-GB" sz="3200" b="1" dirty="0" smtClean="0">
              <a:solidFill>
                <a:schemeClr val="bg1"/>
              </a:solidFill>
              <a:latin typeface="+mn-lt"/>
              <a:ea typeface="+mj-ea"/>
              <a:cs typeface="Tahoma" pitchFamily="34" charset="0"/>
            </a:endParaRPr>
          </a:p>
        </p:txBody>
      </p:sp>
      <p:sp>
        <p:nvSpPr>
          <p:cNvPr id="8" name="Content Placeholder 2"/>
          <p:cNvSpPr txBox="1">
            <a:spLocks/>
          </p:cNvSpPr>
          <p:nvPr/>
        </p:nvSpPr>
        <p:spPr>
          <a:xfrm>
            <a:off x="436662" y="1045338"/>
            <a:ext cx="8229600" cy="496855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solidFill>
                  <a:schemeClr val="tx2"/>
                </a:solidFill>
              </a:rPr>
              <a:t>Public Procurement restrictions regards local sourcing – potential with Brexit?</a:t>
            </a:r>
          </a:p>
          <a:p>
            <a:pPr marL="0" indent="0">
              <a:buNone/>
            </a:pPr>
            <a:endParaRPr lang="en-GB" sz="2000" dirty="0" smtClean="0">
              <a:solidFill>
                <a:schemeClr val="tx2"/>
              </a:solidFill>
            </a:endParaRPr>
          </a:p>
          <a:p>
            <a:r>
              <a:rPr lang="en-GB" sz="2000" dirty="0" smtClean="0">
                <a:solidFill>
                  <a:schemeClr val="tx2"/>
                </a:solidFill>
              </a:rPr>
              <a:t>Improved financing into Scottish manufacturing – i.e. Scottish chicken supply and demand </a:t>
            </a:r>
          </a:p>
          <a:p>
            <a:pPr marL="0" indent="0">
              <a:buNone/>
            </a:pPr>
            <a:endParaRPr lang="en-GB" sz="2000" dirty="0" smtClean="0">
              <a:solidFill>
                <a:schemeClr val="tx2"/>
              </a:solidFill>
            </a:endParaRPr>
          </a:p>
          <a:p>
            <a:r>
              <a:rPr lang="en-GB" sz="2000" dirty="0" smtClean="0">
                <a:solidFill>
                  <a:schemeClr val="tx2"/>
                </a:solidFill>
              </a:rPr>
              <a:t>Increased awareness from Scottish Government to make suppliers “tender ready”</a:t>
            </a:r>
          </a:p>
          <a:p>
            <a:endParaRPr lang="en-GB" sz="2000" dirty="0" smtClean="0">
              <a:solidFill>
                <a:schemeClr val="tx2"/>
              </a:solidFill>
            </a:endParaRPr>
          </a:p>
          <a:p>
            <a:r>
              <a:rPr lang="en-GB" sz="2000" dirty="0" smtClean="0">
                <a:solidFill>
                  <a:schemeClr val="tx2"/>
                </a:solidFill>
              </a:rPr>
              <a:t>Education of young people – allotments in schools? </a:t>
            </a:r>
          </a:p>
          <a:p>
            <a:endParaRPr lang="en-GB" sz="2000" dirty="0" smtClean="0">
              <a:solidFill>
                <a:schemeClr val="tx2"/>
              </a:solidFill>
            </a:endParaRPr>
          </a:p>
          <a:p>
            <a:r>
              <a:rPr lang="en-GB" sz="2000" dirty="0" smtClean="0">
                <a:solidFill>
                  <a:schemeClr val="tx2"/>
                </a:solidFill>
              </a:rPr>
              <a:t>More funding for hospitality training for youngsters </a:t>
            </a:r>
          </a:p>
          <a:p>
            <a:endParaRPr lang="en-GB" sz="2000" dirty="0" smtClean="0">
              <a:solidFill>
                <a:schemeClr val="tx2"/>
              </a:solidFill>
            </a:endParaRPr>
          </a:p>
          <a:p>
            <a:r>
              <a:rPr lang="en-GB" sz="2000" dirty="0" smtClean="0">
                <a:solidFill>
                  <a:schemeClr val="tx2"/>
                </a:solidFill>
              </a:rPr>
              <a:t>Appropriate pay for low sector workers </a:t>
            </a:r>
            <a:endParaRPr lang="en-GB" sz="2000" dirty="0">
              <a:solidFill>
                <a:schemeClr val="tx2"/>
              </a:solidFill>
            </a:endParaRPr>
          </a:p>
        </p:txBody>
      </p:sp>
    </p:spTree>
    <p:extLst>
      <p:ext uri="{BB962C8B-B14F-4D97-AF65-F5344CB8AC3E}">
        <p14:creationId xmlns:p14="http://schemas.microsoft.com/office/powerpoint/2010/main" val="42509492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32D76160-C999-4C43-A416-6ED143B3054E}" type="slidenum">
              <a:rPr lang="en-GB" smtClean="0"/>
              <a:pPr>
                <a:defRPr/>
              </a:pPr>
              <a:t>15</a:t>
            </a:fld>
            <a:endParaRPr lang="en-GB" dirty="0"/>
          </a:p>
        </p:txBody>
      </p:sp>
      <p:pic>
        <p:nvPicPr>
          <p:cNvPr id="4" name="Picture 3" descr="iStock_000007651615_Full.jpg"/>
          <p:cNvPicPr>
            <a:picLocks noChangeAspect="1"/>
          </p:cNvPicPr>
          <p:nvPr/>
        </p:nvPicPr>
        <p:blipFill>
          <a:blip r:embed="rId4" cstate="print"/>
          <a:stretch>
            <a:fillRect/>
          </a:stretch>
        </p:blipFill>
        <p:spPr>
          <a:xfrm>
            <a:off x="2123728" y="0"/>
            <a:ext cx="4869160" cy="4869160"/>
          </a:xfrm>
          <a:prstGeom prst="rect">
            <a:avLst/>
          </a:prstGeom>
        </p:spPr>
      </p:pic>
      <p:sp>
        <p:nvSpPr>
          <p:cNvPr id="5" name="Rectangle 3"/>
          <p:cNvSpPr txBox="1">
            <a:spLocks noChangeArrowheads="1"/>
          </p:cNvSpPr>
          <p:nvPr>
            <p:custDataLst>
              <p:tags r:id="rId1"/>
            </p:custDataLst>
          </p:nvPr>
        </p:nvSpPr>
        <p:spPr>
          <a:xfrm>
            <a:off x="3203848" y="3573016"/>
            <a:ext cx="2699792" cy="2952328"/>
          </a:xfrm>
          <a:prstGeom prst="rect">
            <a:avLst/>
          </a:prstGeom>
        </p:spPr>
        <p:txBody>
          <a:bodyPr>
            <a:normAutofit fontScale="85000" lnSpcReduction="10000"/>
          </a:bodyPr>
          <a:lstStyle/>
          <a:p>
            <a:pPr marL="642938" lvl="2" fontAlgn="auto">
              <a:lnSpc>
                <a:spcPct val="90000"/>
              </a:lnSpc>
              <a:spcBef>
                <a:spcPct val="30000"/>
              </a:spcBef>
              <a:spcAft>
                <a:spcPts val="0"/>
              </a:spcAft>
              <a:buFont typeface="Arial" pitchFamily="34" charset="0"/>
              <a:buNone/>
              <a:defRPr/>
            </a:pPr>
            <a:endParaRPr lang="en-GB" sz="1200" dirty="0">
              <a:solidFill>
                <a:schemeClr val="tx2">
                  <a:lumMod val="75000"/>
                </a:schemeClr>
              </a:solidFill>
              <a:latin typeface="Arial Rounded MT Bold" pitchFamily="34" charset="0"/>
            </a:endParaRPr>
          </a:p>
          <a:p>
            <a:pPr marL="642938" lvl="2" fontAlgn="auto">
              <a:lnSpc>
                <a:spcPct val="90000"/>
              </a:lnSpc>
              <a:spcBef>
                <a:spcPct val="30000"/>
              </a:spcBef>
              <a:spcAft>
                <a:spcPts val="0"/>
              </a:spcAft>
              <a:buFont typeface="Arial" pitchFamily="34" charset="0"/>
              <a:buNone/>
              <a:defRPr/>
            </a:pPr>
            <a:endParaRPr lang="en-GB" sz="1200" dirty="0">
              <a:solidFill>
                <a:schemeClr val="tx2">
                  <a:lumMod val="75000"/>
                </a:schemeClr>
              </a:solidFill>
              <a:latin typeface="Arial Rounded MT Bold" pitchFamily="34" charset="0"/>
            </a:endParaRPr>
          </a:p>
          <a:p>
            <a:pPr marL="642938" lvl="2" fontAlgn="auto">
              <a:lnSpc>
                <a:spcPct val="90000"/>
              </a:lnSpc>
              <a:spcBef>
                <a:spcPct val="30000"/>
              </a:spcBef>
              <a:spcAft>
                <a:spcPts val="0"/>
              </a:spcAft>
              <a:buFont typeface="Arial" pitchFamily="34" charset="0"/>
              <a:buNone/>
              <a:defRPr/>
            </a:pPr>
            <a:endParaRPr lang="en-GB" sz="1200" dirty="0">
              <a:solidFill>
                <a:schemeClr val="tx2">
                  <a:lumMod val="75000"/>
                </a:schemeClr>
              </a:solidFill>
              <a:latin typeface="Arial Rounded MT Bold" pitchFamily="34" charset="0"/>
            </a:endParaRPr>
          </a:p>
          <a:p>
            <a:pPr marL="642938" lvl="2" fontAlgn="auto">
              <a:lnSpc>
                <a:spcPct val="90000"/>
              </a:lnSpc>
              <a:spcBef>
                <a:spcPct val="30000"/>
              </a:spcBef>
              <a:spcAft>
                <a:spcPts val="0"/>
              </a:spcAft>
              <a:buFont typeface="Arial" pitchFamily="34" charset="0"/>
              <a:buNone/>
              <a:defRPr/>
            </a:pPr>
            <a:endParaRPr lang="en-GB" sz="1200" dirty="0">
              <a:solidFill>
                <a:schemeClr val="tx2">
                  <a:lumMod val="75000"/>
                </a:schemeClr>
              </a:solidFill>
              <a:latin typeface="Arial Rounded MT Bold" pitchFamily="34" charset="0"/>
            </a:endParaRPr>
          </a:p>
          <a:p>
            <a:pPr marL="642938" lvl="2" fontAlgn="auto">
              <a:lnSpc>
                <a:spcPct val="90000"/>
              </a:lnSpc>
              <a:spcBef>
                <a:spcPct val="30000"/>
              </a:spcBef>
              <a:spcAft>
                <a:spcPts val="0"/>
              </a:spcAft>
              <a:buFont typeface="Arial" pitchFamily="34" charset="0"/>
              <a:buNone/>
              <a:defRPr/>
            </a:pPr>
            <a:endParaRPr lang="en-GB" sz="1200" dirty="0">
              <a:solidFill>
                <a:schemeClr val="tx2">
                  <a:lumMod val="75000"/>
                </a:schemeClr>
              </a:solidFill>
              <a:latin typeface="Arial Rounded MT Bold" pitchFamily="34" charset="0"/>
            </a:endParaRPr>
          </a:p>
          <a:p>
            <a:pPr marL="642938" lvl="2" fontAlgn="auto">
              <a:lnSpc>
                <a:spcPct val="90000"/>
              </a:lnSpc>
              <a:spcBef>
                <a:spcPct val="30000"/>
              </a:spcBef>
              <a:spcAft>
                <a:spcPts val="0"/>
              </a:spcAft>
              <a:buFont typeface="Arial" pitchFamily="34" charset="0"/>
              <a:buNone/>
              <a:defRPr/>
            </a:pPr>
            <a:endParaRPr lang="en-GB" sz="1200" dirty="0">
              <a:solidFill>
                <a:schemeClr val="tx2">
                  <a:lumMod val="75000"/>
                </a:schemeClr>
              </a:solidFill>
              <a:latin typeface="Arial Rounded MT Bold" pitchFamily="34" charset="0"/>
            </a:endParaRPr>
          </a:p>
          <a:p>
            <a:pPr marL="642938" lvl="2" fontAlgn="auto">
              <a:lnSpc>
                <a:spcPct val="90000"/>
              </a:lnSpc>
              <a:spcBef>
                <a:spcPct val="30000"/>
              </a:spcBef>
              <a:spcAft>
                <a:spcPts val="0"/>
              </a:spcAft>
              <a:buFont typeface="Arial" pitchFamily="34" charset="0"/>
              <a:buNone/>
              <a:defRPr/>
            </a:pPr>
            <a:endParaRPr lang="en-GB" sz="1200" dirty="0">
              <a:solidFill>
                <a:schemeClr val="tx2">
                  <a:lumMod val="75000"/>
                </a:schemeClr>
              </a:solidFill>
              <a:latin typeface="Arial Rounded MT Bold" pitchFamily="34" charset="0"/>
            </a:endParaRPr>
          </a:p>
          <a:p>
            <a:pPr marL="642938" lvl="2" algn="ctr" fontAlgn="auto">
              <a:lnSpc>
                <a:spcPct val="90000"/>
              </a:lnSpc>
              <a:spcBef>
                <a:spcPct val="30000"/>
              </a:spcBef>
              <a:spcAft>
                <a:spcPts val="0"/>
              </a:spcAft>
              <a:buFont typeface="Arial" pitchFamily="34" charset="0"/>
              <a:buNone/>
              <a:defRPr/>
            </a:pPr>
            <a:r>
              <a:rPr lang="en-GB" sz="4000" b="1" dirty="0">
                <a:solidFill>
                  <a:schemeClr val="tx2">
                    <a:lumMod val="75000"/>
                  </a:schemeClr>
                </a:solidFill>
                <a:effectLst>
                  <a:outerShdw blurRad="38100" dist="38100" dir="2700000" algn="tl">
                    <a:srgbClr val="000000">
                      <a:alpha val="43137"/>
                    </a:srgbClr>
                  </a:outerShdw>
                </a:effectLst>
                <a:latin typeface="+mn-lt"/>
              </a:rPr>
              <a:t>Thank you</a:t>
            </a:r>
          </a:p>
          <a:p>
            <a:pPr marL="642938" lvl="2" algn="ctr" fontAlgn="auto">
              <a:lnSpc>
                <a:spcPct val="90000"/>
              </a:lnSpc>
              <a:spcBef>
                <a:spcPct val="30000"/>
              </a:spcBef>
              <a:spcAft>
                <a:spcPts val="0"/>
              </a:spcAft>
              <a:buFont typeface="Arial" pitchFamily="34" charset="0"/>
              <a:buNone/>
              <a:defRPr/>
            </a:pPr>
            <a:r>
              <a:rPr lang="en-GB" sz="4000" b="1" dirty="0" smtClean="0">
                <a:solidFill>
                  <a:schemeClr val="tx2">
                    <a:lumMod val="75000"/>
                  </a:schemeClr>
                </a:solidFill>
                <a:effectLst>
                  <a:outerShdw blurRad="38100" dist="38100" dir="2700000" algn="tl">
                    <a:srgbClr val="000000">
                      <a:alpha val="43137"/>
                    </a:srgbClr>
                  </a:outerShdw>
                </a:effectLst>
                <a:latin typeface="+mn-lt"/>
              </a:rPr>
              <a:t>Questions</a:t>
            </a:r>
            <a:endParaRPr lang="en-GB" sz="4000" b="1" dirty="0">
              <a:solidFill>
                <a:schemeClr val="tx2">
                  <a:lumMod val="75000"/>
                </a:schemeClr>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2ACDDC4-9F60-4801-B16C-1D1A0E34B018}" type="slidenum">
              <a:rPr lang="en-GB" smtClean="0"/>
              <a:pPr>
                <a:defRPr/>
              </a:pPr>
              <a:t>2</a:t>
            </a:fld>
            <a:endParaRPr lang="en-GB" dirty="0"/>
          </a:p>
        </p:txBody>
      </p:sp>
      <p:pic>
        <p:nvPicPr>
          <p:cNvPr id="14" name="Picture 13" descr="scotlandexcel-logo-refresh-standard.jpg"/>
          <p:cNvPicPr>
            <a:picLocks noChangeAspect="1"/>
          </p:cNvPicPr>
          <p:nvPr/>
        </p:nvPicPr>
        <p:blipFill>
          <a:blip r:embed="rId3" cstate="print"/>
          <a:stretch>
            <a:fillRect/>
          </a:stretch>
        </p:blipFill>
        <p:spPr>
          <a:xfrm>
            <a:off x="6549768" y="6013890"/>
            <a:ext cx="2594232" cy="844110"/>
          </a:xfrm>
          <a:prstGeom prst="rect">
            <a:avLst/>
          </a:prstGeom>
        </p:spPr>
      </p:pic>
      <p:grpSp>
        <p:nvGrpSpPr>
          <p:cNvPr id="2" name="Group 5"/>
          <p:cNvGrpSpPr/>
          <p:nvPr/>
        </p:nvGrpSpPr>
        <p:grpSpPr>
          <a:xfrm>
            <a:off x="179512" y="44624"/>
            <a:ext cx="8784976" cy="793929"/>
            <a:chOff x="179512" y="836712"/>
            <a:chExt cx="8784976" cy="793929"/>
          </a:xfrm>
        </p:grpSpPr>
        <p:sp>
          <p:nvSpPr>
            <p:cNvPr id="16" name="Round Diagonal Corner Rectangle 15"/>
            <p:cNvSpPr/>
            <p:nvPr/>
          </p:nvSpPr>
          <p:spPr>
            <a:xfrm>
              <a:off x="179512" y="908720"/>
              <a:ext cx="8784976" cy="646230"/>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scotlandexcellogo-2015-2level-white-01 (crop).png"/>
            <p:cNvPicPr>
              <a:picLocks noChangeAspect="1"/>
            </p:cNvPicPr>
            <p:nvPr/>
          </p:nvPicPr>
          <p:blipFill>
            <a:blip r:embed="rId4" cstate="print"/>
            <a:srcRect l="71079"/>
            <a:stretch>
              <a:fillRect/>
            </a:stretch>
          </p:blipFill>
          <p:spPr>
            <a:xfrm>
              <a:off x="539552" y="836712"/>
              <a:ext cx="756962" cy="793929"/>
            </a:xfrm>
            <a:prstGeom prst="rect">
              <a:avLst/>
            </a:prstGeom>
          </p:spPr>
        </p:pic>
      </p:grpSp>
      <p:sp>
        <p:nvSpPr>
          <p:cNvPr id="18" name="Rectangle 17"/>
          <p:cNvSpPr/>
          <p:nvPr/>
        </p:nvSpPr>
        <p:spPr>
          <a:xfrm>
            <a:off x="1119251" y="116632"/>
            <a:ext cx="2201052" cy="584775"/>
          </a:xfrm>
          <a:prstGeom prst="rect">
            <a:avLst/>
          </a:prstGeom>
        </p:spPr>
        <p:txBody>
          <a:bodyPr wrap="none">
            <a:spAutoFit/>
          </a:bodyPr>
          <a:lstStyle/>
          <a:p>
            <a:r>
              <a:rPr lang="en-GB" sz="3200" b="1" dirty="0" smtClean="0">
                <a:solidFill>
                  <a:schemeClr val="bg1"/>
                </a:solidFill>
                <a:latin typeface="+mj-lt"/>
                <a:ea typeface="+mj-ea"/>
                <a:cs typeface="Tahoma" pitchFamily="34" charset="0"/>
              </a:rPr>
              <a:t>Background</a:t>
            </a:r>
            <a:endParaRPr lang="en-GB" sz="3200" b="1" dirty="0" smtClean="0">
              <a:solidFill>
                <a:schemeClr val="bg1"/>
              </a:solidFill>
              <a:latin typeface="+mn-lt"/>
              <a:ea typeface="+mj-ea"/>
              <a:cs typeface="Tahoma" pitchFamily="34" charset="0"/>
            </a:endParaRPr>
          </a:p>
        </p:txBody>
      </p:sp>
      <p:pic>
        <p:nvPicPr>
          <p:cNvPr id="10" name="Picture 9" descr="Landscape_Apr15.gif"/>
          <p:cNvPicPr>
            <a:picLocks noChangeAspect="1"/>
          </p:cNvPicPr>
          <p:nvPr/>
        </p:nvPicPr>
        <p:blipFill>
          <a:blip r:embed="rId5" cstate="print"/>
          <a:srcRect/>
          <a:stretch>
            <a:fillRect/>
          </a:stretch>
        </p:blipFill>
        <p:spPr bwMode="auto">
          <a:xfrm>
            <a:off x="1640761" y="3014675"/>
            <a:ext cx="5379511" cy="3843324"/>
          </a:xfrm>
          <a:prstGeom prst="rect">
            <a:avLst/>
          </a:prstGeom>
          <a:noFill/>
          <a:ln w="9525">
            <a:noFill/>
            <a:miter lim="800000"/>
            <a:headEnd/>
            <a:tailEnd/>
          </a:ln>
        </p:spPr>
      </p:pic>
      <p:sp>
        <p:nvSpPr>
          <p:cNvPr id="9" name="TextBox 8"/>
          <p:cNvSpPr txBox="1"/>
          <p:nvPr/>
        </p:nvSpPr>
        <p:spPr>
          <a:xfrm flipH="1">
            <a:off x="251520" y="908720"/>
            <a:ext cx="8568953" cy="2431435"/>
          </a:xfrm>
          <a:prstGeom prst="rect">
            <a:avLst/>
          </a:prstGeom>
          <a:noFill/>
        </p:spPr>
        <p:txBody>
          <a:bodyPr wrap="square" rtlCol="0">
            <a:spAutoFit/>
          </a:bodyPr>
          <a:lstStyle/>
          <a:p>
            <a:pPr marL="342900" indent="-342900">
              <a:buFont typeface="Arial" pitchFamily="34" charset="0"/>
              <a:buChar char="•"/>
            </a:pPr>
            <a:r>
              <a:rPr lang="en-GB" sz="2400" dirty="0" smtClean="0">
                <a:solidFill>
                  <a:schemeClr val="tx2"/>
                </a:solidFill>
                <a:latin typeface="+mn-lt"/>
              </a:rPr>
              <a:t>Review of Public Sector Procurement – McClelland Report 2006</a:t>
            </a:r>
          </a:p>
          <a:p>
            <a:pPr marL="342900" indent="-342900">
              <a:buFont typeface="Arial" pitchFamily="34" charset="0"/>
              <a:buChar char="•"/>
            </a:pPr>
            <a:endParaRPr lang="en-GB" sz="2400" dirty="0" smtClean="0">
              <a:solidFill>
                <a:schemeClr val="tx2"/>
              </a:solidFill>
              <a:latin typeface="+mn-lt"/>
            </a:endParaRPr>
          </a:p>
          <a:p>
            <a:pPr marL="342900" indent="-342900">
              <a:buFont typeface="Arial" pitchFamily="34" charset="0"/>
              <a:buChar char="•"/>
            </a:pPr>
            <a:r>
              <a:rPr lang="en-GB" sz="2400" dirty="0" smtClean="0">
                <a:solidFill>
                  <a:schemeClr val="tx2"/>
                </a:solidFill>
                <a:latin typeface="+mn-lt"/>
              </a:rPr>
              <a:t>Main Findings</a:t>
            </a:r>
          </a:p>
          <a:p>
            <a:pPr marL="800100" lvl="1" indent="-342900">
              <a:buFont typeface="Wingdings" panose="05000000000000000000" pitchFamily="2" charset="2"/>
              <a:buChar char="Ø"/>
            </a:pPr>
            <a:r>
              <a:rPr lang="en-GB" sz="2000" dirty="0" smtClean="0">
                <a:solidFill>
                  <a:schemeClr val="tx2"/>
                </a:solidFill>
                <a:latin typeface="+mn-lt"/>
              </a:rPr>
              <a:t>Not taking advantage of opportunities;</a:t>
            </a:r>
          </a:p>
          <a:p>
            <a:pPr marL="800100" lvl="1" indent="-342900">
              <a:buFont typeface="Wingdings" panose="05000000000000000000" pitchFamily="2" charset="2"/>
              <a:buChar char="Ø"/>
            </a:pPr>
            <a:r>
              <a:rPr lang="en-GB" sz="2000" dirty="0" smtClean="0">
                <a:solidFill>
                  <a:schemeClr val="tx2"/>
                </a:solidFill>
                <a:latin typeface="+mn-lt"/>
              </a:rPr>
              <a:t>A new effective structure would be enforced and found to be more beneficial; and</a:t>
            </a:r>
          </a:p>
          <a:p>
            <a:pPr marL="800100" lvl="1" indent="-342900">
              <a:buFont typeface="Wingdings" panose="05000000000000000000" pitchFamily="2" charset="2"/>
              <a:buChar char="Ø"/>
            </a:pPr>
            <a:r>
              <a:rPr lang="en-GB" sz="2000" dirty="0" smtClean="0">
                <a:solidFill>
                  <a:schemeClr val="tx2"/>
                </a:solidFill>
                <a:latin typeface="+mn-lt"/>
              </a:rPr>
              <a:t>Increased efficiency could bring about social and economic benefits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2ACDDC4-9F60-4801-B16C-1D1A0E34B018}" type="slidenum">
              <a:rPr lang="en-GB" smtClean="0"/>
              <a:pPr>
                <a:defRPr/>
              </a:pPr>
              <a:t>3</a:t>
            </a:fld>
            <a:endParaRPr lang="en-GB" dirty="0"/>
          </a:p>
        </p:txBody>
      </p:sp>
      <p:pic>
        <p:nvPicPr>
          <p:cNvPr id="14" name="Picture 13" descr="scotlandexcel-logo-refresh-standard.jpg"/>
          <p:cNvPicPr>
            <a:picLocks noChangeAspect="1"/>
          </p:cNvPicPr>
          <p:nvPr/>
        </p:nvPicPr>
        <p:blipFill>
          <a:blip r:embed="rId3" cstate="print"/>
          <a:stretch>
            <a:fillRect/>
          </a:stretch>
        </p:blipFill>
        <p:spPr>
          <a:xfrm>
            <a:off x="6549768" y="6013890"/>
            <a:ext cx="2594232" cy="844110"/>
          </a:xfrm>
          <a:prstGeom prst="rect">
            <a:avLst/>
          </a:prstGeom>
        </p:spPr>
      </p:pic>
      <p:grpSp>
        <p:nvGrpSpPr>
          <p:cNvPr id="2" name="Group 5"/>
          <p:cNvGrpSpPr/>
          <p:nvPr/>
        </p:nvGrpSpPr>
        <p:grpSpPr>
          <a:xfrm>
            <a:off x="179512" y="44624"/>
            <a:ext cx="8784976" cy="793929"/>
            <a:chOff x="179512" y="836712"/>
            <a:chExt cx="8784976" cy="793929"/>
          </a:xfrm>
        </p:grpSpPr>
        <p:sp>
          <p:nvSpPr>
            <p:cNvPr id="16" name="Round Diagonal Corner Rectangle 15"/>
            <p:cNvSpPr/>
            <p:nvPr/>
          </p:nvSpPr>
          <p:spPr>
            <a:xfrm>
              <a:off x="179512" y="908720"/>
              <a:ext cx="8784976" cy="646230"/>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scotlandexcellogo-2015-2level-white-01 (crop).png"/>
            <p:cNvPicPr>
              <a:picLocks noChangeAspect="1"/>
            </p:cNvPicPr>
            <p:nvPr/>
          </p:nvPicPr>
          <p:blipFill>
            <a:blip r:embed="rId4" cstate="print"/>
            <a:srcRect l="71079"/>
            <a:stretch>
              <a:fillRect/>
            </a:stretch>
          </p:blipFill>
          <p:spPr>
            <a:xfrm>
              <a:off x="539552" y="836712"/>
              <a:ext cx="756962" cy="793929"/>
            </a:xfrm>
            <a:prstGeom prst="rect">
              <a:avLst/>
            </a:prstGeom>
          </p:spPr>
        </p:pic>
      </p:grpSp>
      <p:sp>
        <p:nvSpPr>
          <p:cNvPr id="18" name="Rectangle 17"/>
          <p:cNvSpPr/>
          <p:nvPr/>
        </p:nvSpPr>
        <p:spPr>
          <a:xfrm>
            <a:off x="1119251" y="116632"/>
            <a:ext cx="2699585" cy="584775"/>
          </a:xfrm>
          <a:prstGeom prst="rect">
            <a:avLst/>
          </a:prstGeom>
        </p:spPr>
        <p:txBody>
          <a:bodyPr wrap="none">
            <a:spAutoFit/>
          </a:bodyPr>
          <a:lstStyle/>
          <a:p>
            <a:r>
              <a:rPr lang="en-GB" sz="3200" b="1" dirty="0" smtClean="0">
                <a:solidFill>
                  <a:schemeClr val="bg1"/>
                </a:solidFill>
                <a:latin typeface="+mj-lt"/>
                <a:ea typeface="+mj-ea"/>
                <a:cs typeface="Tahoma" pitchFamily="34" charset="0"/>
              </a:rPr>
              <a:t> </a:t>
            </a:r>
            <a:r>
              <a:rPr lang="en-GB" sz="3200" b="1" dirty="0" smtClean="0">
                <a:solidFill>
                  <a:schemeClr val="bg1"/>
                </a:solidFill>
                <a:latin typeface="+mn-lt"/>
              </a:rPr>
              <a:t>Scotland Excel</a:t>
            </a:r>
            <a:endParaRPr lang="en-GB" sz="3200" b="1" dirty="0" smtClean="0">
              <a:solidFill>
                <a:schemeClr val="bg1"/>
              </a:solidFill>
              <a:latin typeface="+mn-lt"/>
              <a:ea typeface="+mj-ea"/>
              <a:cs typeface="Tahoma" pitchFamily="34" charset="0"/>
            </a:endParaRPr>
          </a:p>
        </p:txBody>
      </p:sp>
      <p:sp>
        <p:nvSpPr>
          <p:cNvPr id="11" name="Rectangle 10"/>
          <p:cNvSpPr>
            <a:spLocks noGrp="1"/>
          </p:cNvSpPr>
          <p:nvPr/>
        </p:nvSpPr>
        <p:spPr bwMode="auto">
          <a:xfrm>
            <a:off x="304800" y="1000124"/>
            <a:ext cx="4699248" cy="523718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5515" lvl="1" indent="-305515" eaLnBrk="1" fontAlgn="auto" hangingPunct="1">
              <a:spcAft>
                <a:spcPts val="0"/>
              </a:spcAft>
              <a:buClr>
                <a:schemeClr val="accent1"/>
              </a:buClr>
              <a:buFont typeface="Arial" charset="0"/>
              <a:buChar char="•"/>
              <a:defRPr/>
            </a:pPr>
            <a:r>
              <a:rPr lang="en-GB" sz="2200" dirty="0" smtClean="0">
                <a:solidFill>
                  <a:schemeClr val="tx2"/>
                </a:solidFill>
                <a:cs typeface="Arial" charset="0"/>
              </a:rPr>
              <a:t>Our current live contracts spend is c£704m</a:t>
            </a:r>
          </a:p>
          <a:p>
            <a:pPr marL="305515" lvl="1" indent="-305515" eaLnBrk="1" fontAlgn="auto" hangingPunct="1">
              <a:spcAft>
                <a:spcPts val="0"/>
              </a:spcAft>
              <a:buClr>
                <a:schemeClr val="accent1"/>
              </a:buClr>
              <a:buFont typeface="Arial" pitchFamily="34" charset="0"/>
              <a:buNone/>
              <a:defRPr/>
            </a:pPr>
            <a:endParaRPr lang="en-GB" sz="2200" dirty="0" smtClean="0">
              <a:solidFill>
                <a:schemeClr val="tx2"/>
              </a:solidFill>
            </a:endParaRPr>
          </a:p>
          <a:p>
            <a:pPr eaLnBrk="1" fontAlgn="auto" hangingPunct="1">
              <a:spcAft>
                <a:spcPts val="0"/>
              </a:spcAft>
              <a:buClr>
                <a:schemeClr val="accent1"/>
              </a:buClr>
              <a:buFont typeface="Arial" pitchFamily="34" charset="0"/>
              <a:buChar char="•"/>
              <a:defRPr/>
            </a:pPr>
            <a:r>
              <a:rPr lang="en-GB" sz="2200" dirty="0" smtClean="0">
                <a:solidFill>
                  <a:schemeClr val="tx2"/>
                </a:solidFill>
                <a:cs typeface="Arial" charset="0"/>
              </a:rPr>
              <a:t>We advertise all our contract opportunities through the  </a:t>
            </a:r>
            <a:r>
              <a:rPr lang="en-GB" sz="2200" b="1" dirty="0" smtClean="0">
                <a:solidFill>
                  <a:schemeClr val="tx2"/>
                </a:solidFill>
                <a:cs typeface="Arial" charset="0"/>
              </a:rPr>
              <a:t>“Public Contracts Scotland” </a:t>
            </a:r>
            <a:r>
              <a:rPr lang="en-GB" sz="2200" dirty="0" smtClean="0">
                <a:solidFill>
                  <a:schemeClr val="tx2"/>
                </a:solidFill>
                <a:cs typeface="Arial" charset="0"/>
              </a:rPr>
              <a:t>advertising portal</a:t>
            </a:r>
          </a:p>
          <a:p>
            <a:pPr eaLnBrk="1" fontAlgn="auto" hangingPunct="1">
              <a:spcAft>
                <a:spcPts val="0"/>
              </a:spcAft>
              <a:buClr>
                <a:schemeClr val="accent1"/>
              </a:buClr>
              <a:buFont typeface="Arial" pitchFamily="34" charset="0"/>
              <a:buChar char="•"/>
              <a:defRPr/>
            </a:pPr>
            <a:endParaRPr lang="en-GB" sz="2200" dirty="0" smtClean="0">
              <a:solidFill>
                <a:schemeClr val="tx2"/>
              </a:solidFill>
              <a:cs typeface="Arial" charset="0"/>
            </a:endParaRPr>
          </a:p>
          <a:p>
            <a:pPr eaLnBrk="1" fontAlgn="auto" hangingPunct="1">
              <a:spcAft>
                <a:spcPts val="0"/>
              </a:spcAft>
              <a:buClr>
                <a:schemeClr val="accent1"/>
              </a:buClr>
              <a:buFont typeface="Arial" pitchFamily="34" charset="0"/>
              <a:buChar char="•"/>
              <a:defRPr/>
            </a:pPr>
            <a:r>
              <a:rPr lang="en-GB" sz="2200" dirty="0" smtClean="0">
                <a:solidFill>
                  <a:schemeClr val="tx2"/>
                </a:solidFill>
                <a:cs typeface="Arial" charset="0"/>
              </a:rPr>
              <a:t>Our contracts are mostly framework agreements which are generally  split into one or more lots</a:t>
            </a:r>
          </a:p>
          <a:p>
            <a:pPr eaLnBrk="1" fontAlgn="auto" hangingPunct="1">
              <a:spcAft>
                <a:spcPts val="0"/>
              </a:spcAft>
              <a:buClr>
                <a:schemeClr val="accent1"/>
              </a:buClr>
              <a:buFont typeface="Arial" pitchFamily="34" charset="0"/>
              <a:buChar char="•"/>
              <a:defRPr/>
            </a:pPr>
            <a:endParaRPr lang="en-GB" sz="2200" dirty="0" smtClean="0">
              <a:solidFill>
                <a:schemeClr val="tx2"/>
              </a:solidFill>
              <a:cs typeface="Arial" charset="0"/>
            </a:endParaRPr>
          </a:p>
          <a:p>
            <a:pPr eaLnBrk="1" fontAlgn="auto" hangingPunct="1">
              <a:spcAft>
                <a:spcPts val="0"/>
              </a:spcAft>
              <a:buClr>
                <a:schemeClr val="accent1"/>
              </a:buClr>
              <a:buFont typeface="Arial" pitchFamily="34" charset="0"/>
              <a:buChar char="•"/>
              <a:defRPr/>
            </a:pPr>
            <a:r>
              <a:rPr lang="en-GB" sz="2200" b="1" dirty="0" smtClean="0">
                <a:solidFill>
                  <a:schemeClr val="tx2"/>
                </a:solidFill>
                <a:cs typeface="Arial" charset="0"/>
              </a:rPr>
              <a:t>70% </a:t>
            </a:r>
            <a:r>
              <a:rPr lang="en-GB" sz="2200" dirty="0" smtClean="0">
                <a:solidFill>
                  <a:schemeClr val="tx2"/>
                </a:solidFill>
                <a:cs typeface="Arial" charset="0"/>
              </a:rPr>
              <a:t>of our current contracts are serviced by SME’s – more than half are Scottish Based</a:t>
            </a:r>
          </a:p>
          <a:p>
            <a:pPr eaLnBrk="1" fontAlgn="auto" hangingPunct="1">
              <a:spcAft>
                <a:spcPts val="0"/>
              </a:spcAft>
              <a:buClr>
                <a:schemeClr val="accent1"/>
              </a:buClr>
              <a:buFont typeface="Arial" pitchFamily="34" charset="0"/>
              <a:buChar char="•"/>
              <a:defRPr/>
            </a:pPr>
            <a:endParaRPr lang="en-GB" sz="2200" dirty="0" smtClean="0">
              <a:solidFill>
                <a:schemeClr val="tx2"/>
              </a:solidFill>
              <a:cs typeface="Arial" charset="0"/>
            </a:endParaRPr>
          </a:p>
          <a:p>
            <a:pPr eaLnBrk="1" fontAlgn="auto" hangingPunct="1">
              <a:spcAft>
                <a:spcPts val="0"/>
              </a:spcAft>
              <a:buClr>
                <a:schemeClr val="accent1"/>
              </a:buClr>
              <a:buFont typeface="Arial" pitchFamily="34" charset="0"/>
              <a:buChar char="•"/>
              <a:defRPr/>
            </a:pPr>
            <a:r>
              <a:rPr lang="en-GB" sz="2200" dirty="0" smtClean="0">
                <a:solidFill>
                  <a:schemeClr val="tx2"/>
                </a:solidFill>
                <a:cs typeface="Arial" charset="0"/>
              </a:rPr>
              <a:t>As participants in the Scottish Government's Suppliers Charter, we offer open and fair access to contract opportunities for companies of all sizes.</a:t>
            </a:r>
          </a:p>
          <a:p>
            <a:pPr eaLnBrk="1" fontAlgn="auto" hangingPunct="1">
              <a:spcAft>
                <a:spcPts val="0"/>
              </a:spcAft>
              <a:buClr>
                <a:schemeClr val="accent1"/>
              </a:buClr>
              <a:buFont typeface="Arial" charset="0"/>
              <a:buNone/>
              <a:defRPr/>
            </a:pPr>
            <a:endParaRPr lang="en-GB" sz="2200" b="1" dirty="0" smtClean="0">
              <a:solidFill>
                <a:schemeClr val="tx2"/>
              </a:solidFill>
              <a:cs typeface="Arial"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1000124"/>
            <a:ext cx="3588225" cy="4884104"/>
          </a:xfrm>
          <a:prstGeom prst="rect">
            <a:avLst/>
          </a:prstGeom>
        </p:spPr>
      </p:pic>
    </p:spTree>
    <p:extLst>
      <p:ext uri="{BB962C8B-B14F-4D97-AF65-F5344CB8AC3E}">
        <p14:creationId xmlns:p14="http://schemas.microsoft.com/office/powerpoint/2010/main" val="1258491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2ACDDC4-9F60-4801-B16C-1D1A0E34B018}" type="slidenum">
              <a:rPr lang="en-GB" smtClean="0"/>
              <a:pPr>
                <a:defRPr/>
              </a:pPr>
              <a:t>4</a:t>
            </a:fld>
            <a:endParaRPr lang="en-GB" dirty="0"/>
          </a:p>
        </p:txBody>
      </p:sp>
      <p:pic>
        <p:nvPicPr>
          <p:cNvPr id="14" name="Picture 13" descr="scotlandexcel-logo-refresh-standard.jpg"/>
          <p:cNvPicPr>
            <a:picLocks noChangeAspect="1"/>
          </p:cNvPicPr>
          <p:nvPr/>
        </p:nvPicPr>
        <p:blipFill>
          <a:blip r:embed="rId3" cstate="print"/>
          <a:stretch>
            <a:fillRect/>
          </a:stretch>
        </p:blipFill>
        <p:spPr>
          <a:xfrm>
            <a:off x="6549768" y="6013890"/>
            <a:ext cx="2594232" cy="844110"/>
          </a:xfrm>
          <a:prstGeom prst="rect">
            <a:avLst/>
          </a:prstGeom>
        </p:spPr>
      </p:pic>
      <p:grpSp>
        <p:nvGrpSpPr>
          <p:cNvPr id="2" name="Group 5"/>
          <p:cNvGrpSpPr/>
          <p:nvPr/>
        </p:nvGrpSpPr>
        <p:grpSpPr>
          <a:xfrm>
            <a:off x="179512" y="44624"/>
            <a:ext cx="8784976" cy="793929"/>
            <a:chOff x="179512" y="836712"/>
            <a:chExt cx="8784976" cy="793929"/>
          </a:xfrm>
        </p:grpSpPr>
        <p:sp>
          <p:nvSpPr>
            <p:cNvPr id="16" name="Round Diagonal Corner Rectangle 15"/>
            <p:cNvSpPr/>
            <p:nvPr/>
          </p:nvSpPr>
          <p:spPr>
            <a:xfrm>
              <a:off x="179512" y="908720"/>
              <a:ext cx="8784976" cy="646230"/>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scotlandexcellogo-2015-2level-white-01 (crop).png"/>
            <p:cNvPicPr>
              <a:picLocks noChangeAspect="1"/>
            </p:cNvPicPr>
            <p:nvPr/>
          </p:nvPicPr>
          <p:blipFill>
            <a:blip r:embed="rId4" cstate="print"/>
            <a:srcRect l="71079"/>
            <a:stretch>
              <a:fillRect/>
            </a:stretch>
          </p:blipFill>
          <p:spPr>
            <a:xfrm>
              <a:off x="539552" y="836712"/>
              <a:ext cx="756962" cy="793929"/>
            </a:xfrm>
            <a:prstGeom prst="rect">
              <a:avLst/>
            </a:prstGeom>
          </p:spPr>
        </p:pic>
      </p:grpSp>
      <p:sp>
        <p:nvSpPr>
          <p:cNvPr id="18" name="Rectangle 17"/>
          <p:cNvSpPr/>
          <p:nvPr/>
        </p:nvSpPr>
        <p:spPr>
          <a:xfrm>
            <a:off x="1119251" y="116632"/>
            <a:ext cx="6123215" cy="584775"/>
          </a:xfrm>
          <a:prstGeom prst="rect">
            <a:avLst/>
          </a:prstGeom>
        </p:spPr>
        <p:txBody>
          <a:bodyPr wrap="none">
            <a:spAutoFit/>
          </a:bodyPr>
          <a:lstStyle/>
          <a:p>
            <a:r>
              <a:rPr lang="en-GB" sz="3200" b="1" dirty="0" smtClean="0">
                <a:solidFill>
                  <a:schemeClr val="bg1"/>
                </a:solidFill>
                <a:latin typeface="+mj-lt"/>
                <a:ea typeface="+mj-ea"/>
                <a:cs typeface="Tahoma" pitchFamily="34" charset="0"/>
              </a:rPr>
              <a:t> </a:t>
            </a:r>
            <a:r>
              <a:rPr lang="en-GB" sz="3200" b="1" dirty="0" smtClean="0">
                <a:solidFill>
                  <a:schemeClr val="bg1"/>
                </a:solidFill>
                <a:latin typeface="+mn-lt"/>
              </a:rPr>
              <a:t>Scotland Excel – Food Frameworks</a:t>
            </a:r>
            <a:endParaRPr lang="en-GB" sz="3200" b="1" dirty="0" smtClean="0">
              <a:solidFill>
                <a:schemeClr val="bg1"/>
              </a:solidFill>
              <a:latin typeface="+mn-lt"/>
              <a:ea typeface="+mj-ea"/>
              <a:cs typeface="Tahoma" pitchFamily="34" charset="0"/>
            </a:endParaRPr>
          </a:p>
        </p:txBody>
      </p:sp>
      <p:sp>
        <p:nvSpPr>
          <p:cNvPr id="11" name="Rectangle 10"/>
          <p:cNvSpPr>
            <a:spLocks noGrp="1"/>
          </p:cNvSpPr>
          <p:nvPr/>
        </p:nvSpPr>
        <p:spPr bwMode="auto">
          <a:xfrm>
            <a:off x="304800" y="1000125"/>
            <a:ext cx="8534400" cy="48577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5515" lvl="1" indent="-305515" eaLnBrk="1" fontAlgn="auto" hangingPunct="1">
              <a:spcAft>
                <a:spcPts val="0"/>
              </a:spcAft>
              <a:buClr>
                <a:schemeClr val="accent1"/>
              </a:buClr>
              <a:buFont typeface="Arial" charset="0"/>
              <a:buChar char="•"/>
              <a:defRPr/>
            </a:pPr>
            <a:r>
              <a:rPr lang="en-GB" sz="2200" dirty="0" smtClean="0">
                <a:solidFill>
                  <a:schemeClr val="tx2"/>
                </a:solidFill>
                <a:cs typeface="Arial" charset="0"/>
              </a:rPr>
              <a:t>4 main food contracts worth approximately £70 million</a:t>
            </a:r>
          </a:p>
          <a:p>
            <a:pPr marL="305515" lvl="1" indent="-305515" eaLnBrk="1" fontAlgn="auto" hangingPunct="1">
              <a:spcAft>
                <a:spcPts val="0"/>
              </a:spcAft>
              <a:buClr>
                <a:schemeClr val="accent1"/>
              </a:buClr>
              <a:buFont typeface="Arial" pitchFamily="34" charset="0"/>
              <a:buNone/>
              <a:defRPr/>
            </a:pPr>
            <a:endParaRPr lang="en-GB" sz="2200" dirty="0" smtClean="0">
              <a:solidFill>
                <a:schemeClr val="tx2"/>
              </a:solidFill>
            </a:endParaRPr>
          </a:p>
          <a:p>
            <a:pPr eaLnBrk="1" fontAlgn="auto" hangingPunct="1">
              <a:spcAft>
                <a:spcPts val="0"/>
              </a:spcAft>
              <a:buClr>
                <a:schemeClr val="accent1"/>
              </a:buClr>
              <a:buFont typeface="Arial" pitchFamily="34" charset="0"/>
              <a:buChar char="•"/>
              <a:defRPr/>
            </a:pPr>
            <a:r>
              <a:rPr lang="en-GB" sz="2200" dirty="0" smtClean="0">
                <a:solidFill>
                  <a:schemeClr val="tx2"/>
                </a:solidFill>
                <a:cs typeface="Arial" charset="0"/>
              </a:rPr>
              <a:t>15 suppliers awarded across the 4 contracts, with Scottish companies representing 12 of these suppliers.</a:t>
            </a:r>
          </a:p>
          <a:p>
            <a:pPr eaLnBrk="1" fontAlgn="auto" hangingPunct="1">
              <a:spcAft>
                <a:spcPts val="0"/>
              </a:spcAft>
              <a:buClr>
                <a:schemeClr val="accent1"/>
              </a:buClr>
              <a:buFont typeface="Arial" pitchFamily="34" charset="0"/>
              <a:buChar char="•"/>
              <a:defRPr/>
            </a:pPr>
            <a:endParaRPr lang="en-GB" sz="2200" dirty="0" smtClean="0">
              <a:solidFill>
                <a:schemeClr val="tx2"/>
              </a:solidFill>
              <a:cs typeface="Arial" charset="0"/>
            </a:endParaRPr>
          </a:p>
          <a:p>
            <a:pPr eaLnBrk="1" fontAlgn="auto" hangingPunct="1">
              <a:spcAft>
                <a:spcPts val="0"/>
              </a:spcAft>
              <a:buClr>
                <a:schemeClr val="accent1"/>
              </a:buClr>
              <a:buFont typeface="Arial" pitchFamily="34" charset="0"/>
              <a:buChar char="•"/>
              <a:defRPr/>
            </a:pPr>
            <a:r>
              <a:rPr lang="en-GB" sz="2200" dirty="0" smtClean="0">
                <a:solidFill>
                  <a:schemeClr val="tx2"/>
                </a:solidFill>
                <a:cs typeface="Arial" charset="0"/>
              </a:rPr>
              <a:t>Many challenges including 32 different agendas, policies and politics that need to be considered.</a:t>
            </a:r>
          </a:p>
          <a:p>
            <a:pPr eaLnBrk="1" fontAlgn="auto" hangingPunct="1">
              <a:spcAft>
                <a:spcPts val="0"/>
              </a:spcAft>
              <a:buClr>
                <a:schemeClr val="accent1"/>
              </a:buClr>
              <a:buFont typeface="Arial" pitchFamily="34" charset="0"/>
              <a:buChar char="•"/>
              <a:defRPr/>
            </a:pPr>
            <a:endParaRPr lang="en-GB" sz="2200" dirty="0" smtClean="0">
              <a:solidFill>
                <a:schemeClr val="tx2"/>
              </a:solidFill>
              <a:cs typeface="Arial" charset="0"/>
            </a:endParaRPr>
          </a:p>
          <a:p>
            <a:pPr eaLnBrk="1" fontAlgn="auto" hangingPunct="1">
              <a:spcAft>
                <a:spcPts val="0"/>
              </a:spcAft>
              <a:buClr>
                <a:schemeClr val="accent1"/>
              </a:buClr>
              <a:buFont typeface="Arial" pitchFamily="34" charset="0"/>
              <a:buChar char="•"/>
              <a:defRPr/>
            </a:pPr>
            <a:r>
              <a:rPr lang="en-GB" sz="2200" dirty="0" smtClean="0">
                <a:solidFill>
                  <a:schemeClr val="tx2"/>
                </a:solidFill>
                <a:cs typeface="Arial" charset="0"/>
              </a:rPr>
              <a:t>EU Public Procurement Legislation</a:t>
            </a:r>
          </a:p>
          <a:p>
            <a:pPr eaLnBrk="1" fontAlgn="auto" hangingPunct="1">
              <a:spcAft>
                <a:spcPts val="0"/>
              </a:spcAft>
              <a:buClr>
                <a:schemeClr val="accent1"/>
              </a:buClr>
              <a:buFont typeface="Arial" pitchFamily="34" charset="0"/>
              <a:buChar char="•"/>
              <a:defRPr/>
            </a:pPr>
            <a:endParaRPr lang="en-GB" sz="2200" dirty="0" smtClean="0">
              <a:solidFill>
                <a:schemeClr val="tx2"/>
              </a:solidFill>
              <a:cs typeface="Arial" charset="0"/>
            </a:endParaRPr>
          </a:p>
          <a:p>
            <a:pPr eaLnBrk="1" fontAlgn="auto" hangingPunct="1">
              <a:spcAft>
                <a:spcPts val="0"/>
              </a:spcAft>
              <a:buClr>
                <a:schemeClr val="accent1"/>
              </a:buClr>
              <a:buFont typeface="Arial" pitchFamily="34" charset="0"/>
              <a:buChar char="•"/>
              <a:defRPr/>
            </a:pPr>
            <a:r>
              <a:rPr lang="en-GB" sz="2200" dirty="0" smtClean="0">
                <a:solidFill>
                  <a:schemeClr val="tx2"/>
                </a:solidFill>
                <a:cs typeface="Arial" charset="0"/>
              </a:rPr>
              <a:t>Public Sector Procurement (Scotland) Regulations 2016 and Procurement Reform (Scotland) Act 2014</a:t>
            </a:r>
          </a:p>
          <a:p>
            <a:pPr eaLnBrk="1" fontAlgn="auto" hangingPunct="1">
              <a:spcAft>
                <a:spcPts val="0"/>
              </a:spcAft>
              <a:buClr>
                <a:schemeClr val="accent1"/>
              </a:buClr>
              <a:buFont typeface="Arial" charset="0"/>
              <a:buNone/>
              <a:defRPr/>
            </a:pPr>
            <a:endParaRPr lang="en-GB" sz="2200" b="1" dirty="0" smtClean="0">
              <a:solidFill>
                <a:schemeClr val="tx2"/>
              </a:solidFill>
              <a:cs typeface="Arial" charset="0"/>
            </a:endParaRPr>
          </a:p>
        </p:txBody>
      </p:sp>
    </p:spTree>
    <p:extLst>
      <p:ext uri="{BB962C8B-B14F-4D97-AF65-F5344CB8AC3E}">
        <p14:creationId xmlns:p14="http://schemas.microsoft.com/office/powerpoint/2010/main" val="40956667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custDataLst>
              <p:tags r:id="rId1"/>
            </p:custDataLst>
          </p:nvPr>
        </p:nvSpPr>
        <p:spPr>
          <a:xfrm>
            <a:off x="179388" y="620713"/>
            <a:ext cx="8715375" cy="504825"/>
          </a:xfrm>
          <a:prstGeom prst="rect">
            <a:avLst/>
          </a:prstGeom>
          <a:noFill/>
        </p:spPr>
        <p:txBody>
          <a:bodyPr/>
          <a:lstStyle/>
          <a:p>
            <a:pPr algn="just" fontAlgn="auto">
              <a:spcBef>
                <a:spcPts val="0"/>
              </a:spcBef>
              <a:spcAft>
                <a:spcPts val="0"/>
              </a:spcAft>
              <a:buFont typeface="Arial" pitchFamily="34" charset="0"/>
              <a:buNone/>
              <a:defRPr/>
            </a:pPr>
            <a:endParaRPr lang="en-GB" sz="1400" dirty="0">
              <a:solidFill>
                <a:schemeClr val="tx2">
                  <a:lumMod val="75000"/>
                </a:schemeClr>
              </a:solidFill>
              <a:latin typeface="Arial Rounded MT Bold" pitchFamily="34" charset="0"/>
            </a:endParaRPr>
          </a:p>
        </p:txBody>
      </p:sp>
      <p:grpSp>
        <p:nvGrpSpPr>
          <p:cNvPr id="16" name="Group 5"/>
          <p:cNvGrpSpPr/>
          <p:nvPr/>
        </p:nvGrpSpPr>
        <p:grpSpPr>
          <a:xfrm>
            <a:off x="179512" y="0"/>
            <a:ext cx="8784976" cy="836712"/>
            <a:chOff x="179512" y="836712"/>
            <a:chExt cx="8784976" cy="793929"/>
          </a:xfrm>
        </p:grpSpPr>
        <p:sp>
          <p:nvSpPr>
            <p:cNvPr id="17" name="Round Diagonal Corner Rectangle 16"/>
            <p:cNvSpPr/>
            <p:nvPr/>
          </p:nvSpPr>
          <p:spPr>
            <a:xfrm>
              <a:off x="179512" y="908720"/>
              <a:ext cx="8784976" cy="646230"/>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descr="scotlandexcellogo-2015-2level-white-01 (crop).png"/>
            <p:cNvPicPr>
              <a:picLocks noChangeAspect="1"/>
            </p:cNvPicPr>
            <p:nvPr/>
          </p:nvPicPr>
          <p:blipFill>
            <a:blip r:embed="rId4" cstate="print"/>
            <a:srcRect l="71079"/>
            <a:stretch>
              <a:fillRect/>
            </a:stretch>
          </p:blipFill>
          <p:spPr>
            <a:xfrm>
              <a:off x="539552" y="836712"/>
              <a:ext cx="756962" cy="793929"/>
            </a:xfrm>
            <a:prstGeom prst="rect">
              <a:avLst/>
            </a:prstGeom>
          </p:spPr>
        </p:pic>
      </p:grpSp>
      <p:sp>
        <p:nvSpPr>
          <p:cNvPr id="19" name="Rectangle 18"/>
          <p:cNvSpPr/>
          <p:nvPr/>
        </p:nvSpPr>
        <p:spPr>
          <a:xfrm>
            <a:off x="1119251" y="116632"/>
            <a:ext cx="3086101" cy="584775"/>
          </a:xfrm>
          <a:prstGeom prst="rect">
            <a:avLst/>
          </a:prstGeom>
        </p:spPr>
        <p:txBody>
          <a:bodyPr wrap="none">
            <a:spAutoFit/>
          </a:bodyPr>
          <a:lstStyle/>
          <a:p>
            <a:r>
              <a:rPr lang="en-GB" sz="3200" b="1" dirty="0" smtClean="0">
                <a:solidFill>
                  <a:schemeClr val="bg1"/>
                </a:solidFill>
                <a:latin typeface="+mj-lt"/>
                <a:ea typeface="+mj-ea"/>
                <a:cs typeface="Tahoma" pitchFamily="34" charset="0"/>
              </a:rPr>
              <a:t> </a:t>
            </a:r>
            <a:r>
              <a:rPr lang="en-GB" sz="3200" b="1" dirty="0" smtClean="0">
                <a:solidFill>
                  <a:schemeClr val="bg1"/>
                </a:solidFill>
                <a:latin typeface="+mn-lt"/>
              </a:rPr>
              <a:t>Where We Were</a:t>
            </a:r>
            <a:endParaRPr lang="en-GB" sz="3200" b="1" dirty="0" smtClean="0">
              <a:solidFill>
                <a:schemeClr val="bg1"/>
              </a:solidFill>
              <a:latin typeface="+mn-lt"/>
              <a:ea typeface="+mj-ea"/>
              <a:cs typeface="Tahoma" pitchFamily="34" charset="0"/>
            </a:endParaRPr>
          </a:p>
        </p:txBody>
      </p:sp>
      <p:graphicFrame>
        <p:nvGraphicFramePr>
          <p:cNvPr id="2" name="Diagram 1"/>
          <p:cNvGraphicFramePr/>
          <p:nvPr>
            <p:extLst>
              <p:ext uri="{D42A27DB-BD31-4B8C-83A1-F6EECF244321}">
                <p14:modId xmlns:p14="http://schemas.microsoft.com/office/powerpoint/2010/main" val="590448741"/>
              </p:ext>
            </p:extLst>
          </p:nvPr>
        </p:nvGraphicFramePr>
        <p:xfrm>
          <a:off x="395536" y="873125"/>
          <a:ext cx="8352928" cy="53641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custDataLst>
              <p:tags r:id="rId1"/>
            </p:custDataLst>
          </p:nvPr>
        </p:nvSpPr>
        <p:spPr>
          <a:xfrm>
            <a:off x="179388" y="620713"/>
            <a:ext cx="8715375" cy="504825"/>
          </a:xfrm>
          <a:prstGeom prst="rect">
            <a:avLst/>
          </a:prstGeom>
          <a:noFill/>
        </p:spPr>
        <p:txBody>
          <a:bodyPr/>
          <a:lstStyle/>
          <a:p>
            <a:pPr algn="just" fontAlgn="auto">
              <a:spcBef>
                <a:spcPts val="0"/>
              </a:spcBef>
              <a:spcAft>
                <a:spcPts val="0"/>
              </a:spcAft>
              <a:buFont typeface="Arial" pitchFamily="34" charset="0"/>
              <a:buNone/>
              <a:defRPr/>
            </a:pPr>
            <a:endParaRPr lang="en-GB" sz="1400" dirty="0">
              <a:solidFill>
                <a:schemeClr val="tx2">
                  <a:lumMod val="75000"/>
                </a:schemeClr>
              </a:solidFill>
              <a:latin typeface="Arial Rounded MT Bold" pitchFamily="34" charset="0"/>
            </a:endParaRPr>
          </a:p>
        </p:txBody>
      </p:sp>
      <p:grpSp>
        <p:nvGrpSpPr>
          <p:cNvPr id="16" name="Group 5"/>
          <p:cNvGrpSpPr/>
          <p:nvPr/>
        </p:nvGrpSpPr>
        <p:grpSpPr>
          <a:xfrm>
            <a:off x="179512" y="0"/>
            <a:ext cx="8784976" cy="836712"/>
            <a:chOff x="179512" y="836712"/>
            <a:chExt cx="8784976" cy="793929"/>
          </a:xfrm>
        </p:grpSpPr>
        <p:sp>
          <p:nvSpPr>
            <p:cNvPr id="17" name="Round Diagonal Corner Rectangle 16"/>
            <p:cNvSpPr/>
            <p:nvPr/>
          </p:nvSpPr>
          <p:spPr>
            <a:xfrm>
              <a:off x="179512" y="908720"/>
              <a:ext cx="8784976" cy="646230"/>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descr="scotlandexcellogo-2015-2level-white-01 (crop).png"/>
            <p:cNvPicPr>
              <a:picLocks noChangeAspect="1"/>
            </p:cNvPicPr>
            <p:nvPr/>
          </p:nvPicPr>
          <p:blipFill>
            <a:blip r:embed="rId4" cstate="print"/>
            <a:srcRect l="71079"/>
            <a:stretch>
              <a:fillRect/>
            </a:stretch>
          </p:blipFill>
          <p:spPr>
            <a:xfrm>
              <a:off x="539552" y="836712"/>
              <a:ext cx="756962" cy="793929"/>
            </a:xfrm>
            <a:prstGeom prst="rect">
              <a:avLst/>
            </a:prstGeom>
          </p:spPr>
        </p:pic>
      </p:grpSp>
      <p:sp>
        <p:nvSpPr>
          <p:cNvPr id="19" name="Rectangle 18"/>
          <p:cNvSpPr/>
          <p:nvPr/>
        </p:nvSpPr>
        <p:spPr>
          <a:xfrm>
            <a:off x="1119251" y="116632"/>
            <a:ext cx="7093545" cy="584775"/>
          </a:xfrm>
          <a:prstGeom prst="rect">
            <a:avLst/>
          </a:prstGeom>
        </p:spPr>
        <p:txBody>
          <a:bodyPr wrap="none">
            <a:spAutoFit/>
          </a:bodyPr>
          <a:lstStyle/>
          <a:p>
            <a:r>
              <a:rPr lang="en-GB" sz="3200" b="1" dirty="0" smtClean="0">
                <a:solidFill>
                  <a:schemeClr val="bg1"/>
                </a:solidFill>
                <a:latin typeface="+mj-lt"/>
                <a:ea typeface="+mj-ea"/>
                <a:cs typeface="Tahoma" pitchFamily="34" charset="0"/>
              </a:rPr>
              <a:t> </a:t>
            </a:r>
            <a:r>
              <a:rPr lang="en-GB" sz="3200" b="1" dirty="0" smtClean="0">
                <a:solidFill>
                  <a:schemeClr val="bg1"/>
                </a:solidFill>
                <a:latin typeface="+mn-lt"/>
              </a:rPr>
              <a:t>“Being Sustainable in Everything we do”</a:t>
            </a:r>
            <a:endParaRPr lang="en-GB" sz="3200" b="1" dirty="0" smtClean="0">
              <a:solidFill>
                <a:schemeClr val="bg1"/>
              </a:solidFill>
              <a:latin typeface="+mn-lt"/>
              <a:ea typeface="+mj-ea"/>
              <a:cs typeface="Tahoma" pitchFamily="34" charset="0"/>
            </a:endParaRPr>
          </a:p>
        </p:txBody>
      </p:sp>
      <p:graphicFrame>
        <p:nvGraphicFramePr>
          <p:cNvPr id="8" name="Diagram 7"/>
          <p:cNvGraphicFramePr/>
          <p:nvPr>
            <p:extLst>
              <p:ext uri="{D42A27DB-BD31-4B8C-83A1-F6EECF244321}">
                <p14:modId xmlns:p14="http://schemas.microsoft.com/office/powerpoint/2010/main" val="2288048826"/>
              </p:ext>
            </p:extLst>
          </p:nvPr>
        </p:nvGraphicFramePr>
        <p:xfrm>
          <a:off x="558970" y="1095941"/>
          <a:ext cx="7961334" cy="47309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73805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2ACDDC4-9F60-4801-B16C-1D1A0E34B018}" type="slidenum">
              <a:rPr lang="en-GB" smtClean="0"/>
              <a:pPr>
                <a:defRPr/>
              </a:pPr>
              <a:t>7</a:t>
            </a:fld>
            <a:endParaRPr lang="en-GB" dirty="0"/>
          </a:p>
        </p:txBody>
      </p:sp>
      <p:pic>
        <p:nvPicPr>
          <p:cNvPr id="14" name="Picture 13" descr="scotlandexcel-logo-refresh-standard.jpg"/>
          <p:cNvPicPr>
            <a:picLocks noChangeAspect="1"/>
          </p:cNvPicPr>
          <p:nvPr/>
        </p:nvPicPr>
        <p:blipFill>
          <a:blip r:embed="rId3" cstate="print"/>
          <a:stretch>
            <a:fillRect/>
          </a:stretch>
        </p:blipFill>
        <p:spPr>
          <a:xfrm>
            <a:off x="6549768" y="6013890"/>
            <a:ext cx="2594232" cy="844110"/>
          </a:xfrm>
          <a:prstGeom prst="rect">
            <a:avLst/>
          </a:prstGeom>
        </p:spPr>
      </p:pic>
      <p:grpSp>
        <p:nvGrpSpPr>
          <p:cNvPr id="2" name="Group 5"/>
          <p:cNvGrpSpPr/>
          <p:nvPr/>
        </p:nvGrpSpPr>
        <p:grpSpPr>
          <a:xfrm>
            <a:off x="179512" y="44624"/>
            <a:ext cx="8784976" cy="793929"/>
            <a:chOff x="179512" y="836712"/>
            <a:chExt cx="8784976" cy="793929"/>
          </a:xfrm>
        </p:grpSpPr>
        <p:sp>
          <p:nvSpPr>
            <p:cNvPr id="16" name="Round Diagonal Corner Rectangle 15"/>
            <p:cNvSpPr/>
            <p:nvPr/>
          </p:nvSpPr>
          <p:spPr>
            <a:xfrm>
              <a:off x="179512" y="908720"/>
              <a:ext cx="8784976" cy="646230"/>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scotlandexcellogo-2015-2level-white-01 (crop).png"/>
            <p:cNvPicPr>
              <a:picLocks noChangeAspect="1"/>
            </p:cNvPicPr>
            <p:nvPr/>
          </p:nvPicPr>
          <p:blipFill>
            <a:blip r:embed="rId4" cstate="print"/>
            <a:srcRect l="71079"/>
            <a:stretch>
              <a:fillRect/>
            </a:stretch>
          </p:blipFill>
          <p:spPr>
            <a:xfrm>
              <a:off x="539552" y="836712"/>
              <a:ext cx="756962" cy="793929"/>
            </a:xfrm>
            <a:prstGeom prst="rect">
              <a:avLst/>
            </a:prstGeom>
          </p:spPr>
        </p:pic>
      </p:grpSp>
      <p:sp>
        <p:nvSpPr>
          <p:cNvPr id="18" name="Rectangle 17"/>
          <p:cNvSpPr/>
          <p:nvPr/>
        </p:nvSpPr>
        <p:spPr>
          <a:xfrm>
            <a:off x="1119251" y="116632"/>
            <a:ext cx="2677528" cy="584775"/>
          </a:xfrm>
          <a:prstGeom prst="rect">
            <a:avLst/>
          </a:prstGeom>
        </p:spPr>
        <p:txBody>
          <a:bodyPr wrap="none">
            <a:spAutoFit/>
          </a:bodyPr>
          <a:lstStyle/>
          <a:p>
            <a:r>
              <a:rPr lang="en-GB" sz="3200" b="1" dirty="0" smtClean="0">
                <a:solidFill>
                  <a:schemeClr val="bg1"/>
                </a:solidFill>
                <a:latin typeface="+mj-lt"/>
                <a:ea typeface="+mj-ea"/>
                <a:cs typeface="Tahoma" pitchFamily="34" charset="0"/>
              </a:rPr>
              <a:t>Where We Are</a:t>
            </a:r>
            <a:endParaRPr lang="en-GB" sz="3200" b="1" dirty="0" smtClean="0">
              <a:solidFill>
                <a:schemeClr val="bg1"/>
              </a:solidFill>
              <a:latin typeface="+mn-lt"/>
              <a:ea typeface="+mj-ea"/>
              <a:cs typeface="Tahoma" pitchFamily="34" charset="0"/>
            </a:endParaRPr>
          </a:p>
        </p:txBody>
      </p:sp>
      <p:graphicFrame>
        <p:nvGraphicFramePr>
          <p:cNvPr id="9" name="Diagram 8"/>
          <p:cNvGraphicFramePr/>
          <p:nvPr>
            <p:extLst>
              <p:ext uri="{D42A27DB-BD31-4B8C-83A1-F6EECF244321}">
                <p14:modId xmlns:p14="http://schemas.microsoft.com/office/powerpoint/2010/main" val="287312362"/>
              </p:ext>
            </p:extLst>
          </p:nvPr>
        </p:nvGraphicFramePr>
        <p:xfrm>
          <a:off x="0" y="873125"/>
          <a:ext cx="9144000" cy="53641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2ACDDC4-9F60-4801-B16C-1D1A0E34B018}" type="slidenum">
              <a:rPr lang="en-GB" smtClean="0"/>
              <a:pPr>
                <a:defRPr/>
              </a:pPr>
              <a:t>8</a:t>
            </a:fld>
            <a:endParaRPr lang="en-GB" dirty="0"/>
          </a:p>
        </p:txBody>
      </p:sp>
      <p:pic>
        <p:nvPicPr>
          <p:cNvPr id="14" name="Picture 13" descr="scotlandexcel-logo-refresh-standard.jpg"/>
          <p:cNvPicPr>
            <a:picLocks noChangeAspect="1"/>
          </p:cNvPicPr>
          <p:nvPr/>
        </p:nvPicPr>
        <p:blipFill>
          <a:blip r:embed="rId3" cstate="print"/>
          <a:stretch>
            <a:fillRect/>
          </a:stretch>
        </p:blipFill>
        <p:spPr>
          <a:xfrm>
            <a:off x="6549768" y="6013890"/>
            <a:ext cx="2594232" cy="844110"/>
          </a:xfrm>
          <a:prstGeom prst="rect">
            <a:avLst/>
          </a:prstGeom>
        </p:spPr>
      </p:pic>
      <p:grpSp>
        <p:nvGrpSpPr>
          <p:cNvPr id="2" name="Group 5"/>
          <p:cNvGrpSpPr/>
          <p:nvPr/>
        </p:nvGrpSpPr>
        <p:grpSpPr>
          <a:xfrm>
            <a:off x="179512" y="44624"/>
            <a:ext cx="8784976" cy="793929"/>
            <a:chOff x="179512" y="836712"/>
            <a:chExt cx="8784976" cy="793929"/>
          </a:xfrm>
        </p:grpSpPr>
        <p:sp>
          <p:nvSpPr>
            <p:cNvPr id="16" name="Round Diagonal Corner Rectangle 15"/>
            <p:cNvSpPr/>
            <p:nvPr/>
          </p:nvSpPr>
          <p:spPr>
            <a:xfrm>
              <a:off x="179512" y="908720"/>
              <a:ext cx="8784976" cy="646230"/>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scotlandexcellogo-2015-2level-white-01 (crop).png"/>
            <p:cNvPicPr>
              <a:picLocks noChangeAspect="1"/>
            </p:cNvPicPr>
            <p:nvPr/>
          </p:nvPicPr>
          <p:blipFill>
            <a:blip r:embed="rId4" cstate="print"/>
            <a:srcRect l="71079"/>
            <a:stretch>
              <a:fillRect/>
            </a:stretch>
          </p:blipFill>
          <p:spPr>
            <a:xfrm>
              <a:off x="539552" y="836712"/>
              <a:ext cx="756962" cy="793929"/>
            </a:xfrm>
            <a:prstGeom prst="rect">
              <a:avLst/>
            </a:prstGeom>
          </p:spPr>
        </p:pic>
      </p:grpSp>
      <p:sp>
        <p:nvSpPr>
          <p:cNvPr id="18" name="Rectangle 17"/>
          <p:cNvSpPr/>
          <p:nvPr/>
        </p:nvSpPr>
        <p:spPr>
          <a:xfrm>
            <a:off x="1119251" y="116632"/>
            <a:ext cx="2604944" cy="584775"/>
          </a:xfrm>
          <a:prstGeom prst="rect">
            <a:avLst/>
          </a:prstGeom>
        </p:spPr>
        <p:txBody>
          <a:bodyPr wrap="none">
            <a:spAutoFit/>
          </a:bodyPr>
          <a:lstStyle/>
          <a:p>
            <a:r>
              <a:rPr lang="en-GB" sz="3200" b="1" dirty="0" smtClean="0">
                <a:solidFill>
                  <a:schemeClr val="bg1"/>
                </a:solidFill>
                <a:latin typeface="+mj-lt"/>
                <a:ea typeface="+mj-ea"/>
                <a:cs typeface="Tahoma" pitchFamily="34" charset="0"/>
              </a:rPr>
              <a:t>Sourcing Local</a:t>
            </a:r>
            <a:endParaRPr lang="en-GB" sz="3200" b="1" dirty="0" smtClean="0">
              <a:solidFill>
                <a:schemeClr val="bg1"/>
              </a:solidFill>
              <a:latin typeface="+mn-lt"/>
              <a:ea typeface="+mj-ea"/>
              <a:cs typeface="Tahoma"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099" y="884293"/>
            <a:ext cx="5499045" cy="5572612"/>
          </a:xfrm>
          <a:prstGeom prst="rect">
            <a:avLst/>
          </a:prstGeom>
        </p:spPr>
      </p:pic>
      <p:sp>
        <p:nvSpPr>
          <p:cNvPr id="5" name="TextBox 4"/>
          <p:cNvSpPr txBox="1"/>
          <p:nvPr/>
        </p:nvSpPr>
        <p:spPr>
          <a:xfrm>
            <a:off x="6079554" y="1196752"/>
            <a:ext cx="2736304" cy="3785652"/>
          </a:xfrm>
          <a:prstGeom prst="rect">
            <a:avLst/>
          </a:prstGeom>
          <a:noFill/>
        </p:spPr>
        <p:txBody>
          <a:bodyPr wrap="square" rtlCol="0">
            <a:spAutoFit/>
          </a:bodyPr>
          <a:lstStyle/>
          <a:p>
            <a:r>
              <a:rPr lang="en-GB" sz="4400" b="1" dirty="0" smtClean="0">
                <a:latin typeface="+mn-lt"/>
              </a:rPr>
              <a:t>Year 1:</a:t>
            </a:r>
          </a:p>
          <a:p>
            <a:r>
              <a:rPr lang="en-GB" sz="1000" b="1" dirty="0" smtClean="0">
                <a:latin typeface="+mn-lt"/>
              </a:rPr>
              <a:t> </a:t>
            </a:r>
          </a:p>
          <a:p>
            <a:r>
              <a:rPr lang="en-GB" sz="4400" b="1" dirty="0" smtClean="0">
                <a:latin typeface="+mn-lt"/>
              </a:rPr>
              <a:t>80%</a:t>
            </a:r>
          </a:p>
          <a:p>
            <a:endParaRPr lang="en-GB" sz="4400" b="1" dirty="0" smtClean="0">
              <a:latin typeface="+mn-lt"/>
            </a:endParaRPr>
          </a:p>
          <a:p>
            <a:r>
              <a:rPr lang="en-GB" sz="4400" b="1" dirty="0" smtClean="0">
                <a:latin typeface="+mn-lt"/>
              </a:rPr>
              <a:t>Year 2:</a:t>
            </a:r>
          </a:p>
          <a:p>
            <a:endParaRPr lang="en-GB" sz="1000" b="1" dirty="0" smtClean="0">
              <a:latin typeface="+mn-lt"/>
            </a:endParaRPr>
          </a:p>
          <a:p>
            <a:r>
              <a:rPr lang="en-GB" sz="4400" b="1" dirty="0" smtClean="0">
                <a:latin typeface="+mn-lt"/>
              </a:rPr>
              <a:t>17%</a:t>
            </a:r>
            <a:endParaRPr lang="en-GB" sz="4400" b="1" dirty="0">
              <a:latin typeface="+mn-lt"/>
            </a:endParaRPr>
          </a:p>
        </p:txBody>
      </p:sp>
      <p:sp>
        <p:nvSpPr>
          <p:cNvPr id="6" name="Up Arrow 5"/>
          <p:cNvSpPr/>
          <p:nvPr/>
        </p:nvSpPr>
        <p:spPr>
          <a:xfrm>
            <a:off x="7390034" y="1928850"/>
            <a:ext cx="576064" cy="936104"/>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Up Arrow 11"/>
          <p:cNvSpPr/>
          <p:nvPr/>
        </p:nvSpPr>
        <p:spPr>
          <a:xfrm>
            <a:off x="7390034" y="4046300"/>
            <a:ext cx="576064" cy="936104"/>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441052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2ACDDC4-9F60-4801-B16C-1D1A0E34B018}" type="slidenum">
              <a:rPr lang="en-GB" smtClean="0"/>
              <a:pPr>
                <a:defRPr/>
              </a:pPr>
              <a:t>9</a:t>
            </a:fld>
            <a:endParaRPr lang="en-GB" dirty="0"/>
          </a:p>
        </p:txBody>
      </p:sp>
      <p:pic>
        <p:nvPicPr>
          <p:cNvPr id="14" name="Picture 13" descr="scotlandexcel-logo-refresh-standard.jpg"/>
          <p:cNvPicPr>
            <a:picLocks noChangeAspect="1"/>
          </p:cNvPicPr>
          <p:nvPr/>
        </p:nvPicPr>
        <p:blipFill>
          <a:blip r:embed="rId3" cstate="print"/>
          <a:stretch>
            <a:fillRect/>
          </a:stretch>
        </p:blipFill>
        <p:spPr>
          <a:xfrm>
            <a:off x="6549768" y="6013890"/>
            <a:ext cx="2594232" cy="844110"/>
          </a:xfrm>
          <a:prstGeom prst="rect">
            <a:avLst/>
          </a:prstGeom>
        </p:spPr>
      </p:pic>
      <p:grpSp>
        <p:nvGrpSpPr>
          <p:cNvPr id="2" name="Group 5"/>
          <p:cNvGrpSpPr/>
          <p:nvPr/>
        </p:nvGrpSpPr>
        <p:grpSpPr>
          <a:xfrm>
            <a:off x="179512" y="44624"/>
            <a:ext cx="8784976" cy="793929"/>
            <a:chOff x="179512" y="836712"/>
            <a:chExt cx="8784976" cy="793929"/>
          </a:xfrm>
        </p:grpSpPr>
        <p:sp>
          <p:nvSpPr>
            <p:cNvPr id="16" name="Round Diagonal Corner Rectangle 15"/>
            <p:cNvSpPr/>
            <p:nvPr/>
          </p:nvSpPr>
          <p:spPr>
            <a:xfrm>
              <a:off x="179512" y="908720"/>
              <a:ext cx="8784976" cy="646230"/>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scotlandexcellogo-2015-2level-white-01 (crop).png"/>
            <p:cNvPicPr>
              <a:picLocks noChangeAspect="1"/>
            </p:cNvPicPr>
            <p:nvPr/>
          </p:nvPicPr>
          <p:blipFill>
            <a:blip r:embed="rId4" cstate="print"/>
            <a:srcRect l="71079"/>
            <a:stretch>
              <a:fillRect/>
            </a:stretch>
          </p:blipFill>
          <p:spPr>
            <a:xfrm>
              <a:off x="539552" y="836712"/>
              <a:ext cx="756962" cy="793929"/>
            </a:xfrm>
            <a:prstGeom prst="rect">
              <a:avLst/>
            </a:prstGeom>
          </p:spPr>
        </p:pic>
      </p:grpSp>
      <p:sp>
        <p:nvSpPr>
          <p:cNvPr id="18" name="Rectangle 17"/>
          <p:cNvSpPr/>
          <p:nvPr/>
        </p:nvSpPr>
        <p:spPr>
          <a:xfrm>
            <a:off x="1119251" y="116632"/>
            <a:ext cx="2604944" cy="584775"/>
          </a:xfrm>
          <a:prstGeom prst="rect">
            <a:avLst/>
          </a:prstGeom>
        </p:spPr>
        <p:txBody>
          <a:bodyPr wrap="none">
            <a:spAutoFit/>
          </a:bodyPr>
          <a:lstStyle/>
          <a:p>
            <a:r>
              <a:rPr lang="en-GB" sz="3200" b="1" dirty="0" smtClean="0">
                <a:solidFill>
                  <a:schemeClr val="bg1"/>
                </a:solidFill>
                <a:latin typeface="+mj-lt"/>
                <a:ea typeface="+mj-ea"/>
                <a:cs typeface="Tahoma" pitchFamily="34" charset="0"/>
              </a:rPr>
              <a:t>Sourcing Local</a:t>
            </a:r>
            <a:endParaRPr lang="en-GB" sz="3200" b="1" dirty="0" smtClean="0">
              <a:solidFill>
                <a:schemeClr val="bg1"/>
              </a:solidFill>
              <a:latin typeface="+mn-lt"/>
              <a:ea typeface="+mj-ea"/>
              <a:cs typeface="Tahoma"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838552"/>
            <a:ext cx="5832648" cy="5902815"/>
          </a:xfrm>
          <a:prstGeom prst="rect">
            <a:avLst/>
          </a:prstGeom>
        </p:spPr>
      </p:pic>
    </p:spTree>
    <p:extLst>
      <p:ext uri="{BB962C8B-B14F-4D97-AF65-F5344CB8AC3E}">
        <p14:creationId xmlns:p14="http://schemas.microsoft.com/office/powerpoint/2010/main" val="57040567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FASFONT" val="Univers55"/>
</p:tagLst>
</file>

<file path=ppt/tags/tag3.xml><?xml version="1.0" encoding="utf-8"?>
<p:tagLst xmlns:a="http://schemas.openxmlformats.org/drawingml/2006/main" xmlns:r="http://schemas.openxmlformats.org/officeDocument/2006/relationships" xmlns:p="http://schemas.openxmlformats.org/presentationml/2006/main">
  <p:tag name="FASFONT" val="Univers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17427</TotalTime>
  <Words>2805</Words>
  <Application>Microsoft Office PowerPoint</Application>
  <PresentationFormat>Affichage à l'écran (4:3)</PresentationFormat>
  <Paragraphs>234</Paragraphs>
  <Slides>15</Slides>
  <Notes>15</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Renfrewshire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Billy Murray</dc:creator>
  <cp:lastModifiedBy>Corinne Stewart</cp:lastModifiedBy>
  <cp:revision>1447</cp:revision>
  <dcterms:created xsi:type="dcterms:W3CDTF">2011-08-29T14:07:09Z</dcterms:created>
  <dcterms:modified xsi:type="dcterms:W3CDTF">2017-08-30T07:42:57Z</dcterms:modified>
</cp:coreProperties>
</file>